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4"/>
  </p:sldMasterIdLst>
  <p:notesMasterIdLst>
    <p:notesMasterId r:id="rId41"/>
  </p:notesMasterIdLst>
  <p:sldIdLst>
    <p:sldId id="273" r:id="rId5"/>
    <p:sldId id="364" r:id="rId6"/>
    <p:sldId id="275" r:id="rId7"/>
    <p:sldId id="276" r:id="rId8"/>
    <p:sldId id="277" r:id="rId9"/>
    <p:sldId id="278" r:id="rId10"/>
    <p:sldId id="366" r:id="rId11"/>
    <p:sldId id="376" r:id="rId12"/>
    <p:sldId id="384" r:id="rId13"/>
    <p:sldId id="301" r:id="rId14"/>
    <p:sldId id="378" r:id="rId15"/>
    <p:sldId id="379" r:id="rId16"/>
    <p:sldId id="380" r:id="rId17"/>
    <p:sldId id="383" r:id="rId18"/>
    <p:sldId id="381" r:id="rId19"/>
    <p:sldId id="286" r:id="rId20"/>
    <p:sldId id="387" r:id="rId21"/>
    <p:sldId id="287" r:id="rId22"/>
    <p:sldId id="288" r:id="rId23"/>
    <p:sldId id="290" r:id="rId24"/>
    <p:sldId id="305" r:id="rId25"/>
    <p:sldId id="306" r:id="rId26"/>
    <p:sldId id="291" r:id="rId27"/>
    <p:sldId id="292" r:id="rId28"/>
    <p:sldId id="307" r:id="rId29"/>
    <p:sldId id="293" r:id="rId30"/>
    <p:sldId id="309" r:id="rId31"/>
    <p:sldId id="310" r:id="rId32"/>
    <p:sldId id="295" r:id="rId33"/>
    <p:sldId id="313" r:id="rId34"/>
    <p:sldId id="296" r:id="rId35"/>
    <p:sldId id="314" r:id="rId36"/>
    <p:sldId id="297" r:id="rId37"/>
    <p:sldId id="339" r:id="rId38"/>
    <p:sldId id="382" r:id="rId39"/>
    <p:sldId id="332" r:id="rId40"/>
  </p:sldIdLst>
  <p:sldSz cx="12192000" cy="6858000"/>
  <p:notesSz cx="6858000" cy="9144000"/>
  <p:embeddedFontLs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Humanst521 BT" panose="020B0602020204020204"/>
      <p:regular r:id="rId48"/>
      <p:bold r:id="rId49"/>
      <p:italic r:id="rId50"/>
      <p:boldItalic r:id="rId51"/>
    </p:embeddedFont>
    <p:embeddedFont>
      <p:font typeface="Myriad Pro" panose="020B0503030403020204" charset="0"/>
      <p:regular r:id="rId52"/>
      <p:bold r:id="rId53"/>
      <p:italic r:id="rId54"/>
      <p:boldItalic r:id="rId55"/>
    </p:embeddedFont>
  </p:embeddedFontLst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font" Target="fonts/font9.fntdata"/><Relationship Id="rId55" Type="http://schemas.openxmlformats.org/officeDocument/2006/relationships/font" Target="fonts/font1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font" Target="fonts/font5.fntdata"/><Relationship Id="rId59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notesMaster" Target="notesMasters/notesMaster1.xml"/><Relationship Id="rId54" Type="http://schemas.openxmlformats.org/officeDocument/2006/relationships/font" Target="fonts/font13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font" Target="fonts/font4.fntdata"/><Relationship Id="rId53" Type="http://schemas.openxmlformats.org/officeDocument/2006/relationships/font" Target="fonts/font12.fntdata"/><Relationship Id="rId58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8.fntdata"/><Relationship Id="rId57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font" Target="fonts/font3.fntdata"/><Relationship Id="rId52" Type="http://schemas.openxmlformats.org/officeDocument/2006/relationships/font" Target="fonts/font11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56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font" Target="fonts/font10.fntdata"/><Relationship Id="rId3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image" Target="../media/image3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D9A377-124F-4EAF-9EEA-A9CAAFD01600}" type="datetimeFigureOut">
              <a:rPr lang="en-US" smtClean="0"/>
              <a:t>6/25/2020</a:t>
            </a:fld>
            <a:endParaRPr lang="en-US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Rediger typografien i masterens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en-US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052D8-2443-4987-94AA-F29F49626E8E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202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BF208-470C-4ED8-B369-4980D1C878EC}" type="datetimeFigureOut">
              <a:rPr lang="da-DK" smtClean="0"/>
              <a:t>25-06-2020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E802-F1BE-4642-9947-D05D9B3DE8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1956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BF208-470C-4ED8-B369-4980D1C878EC}" type="datetimeFigureOut">
              <a:rPr lang="da-DK" smtClean="0"/>
              <a:t>25-06-2020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E802-F1BE-4642-9947-D05D9B3DE8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95058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BF208-470C-4ED8-B369-4980D1C878EC}" type="datetimeFigureOut">
              <a:rPr lang="da-DK" smtClean="0"/>
              <a:t>25-06-2020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E802-F1BE-4642-9947-D05D9B3DE8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9427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BF208-470C-4ED8-B369-4980D1C878EC}" type="datetimeFigureOut">
              <a:rPr lang="da-DK" smtClean="0"/>
              <a:t>25-06-2020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E802-F1BE-4642-9947-D05D9B3DE8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31349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BF208-470C-4ED8-B369-4980D1C878EC}" type="datetimeFigureOut">
              <a:rPr lang="da-DK" smtClean="0"/>
              <a:t>25-06-2020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E802-F1BE-4642-9947-D05D9B3DE8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23557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BF208-470C-4ED8-B369-4980D1C878EC}" type="datetimeFigureOut">
              <a:rPr lang="da-DK" smtClean="0"/>
              <a:t>25-06-2020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E802-F1BE-4642-9947-D05D9B3DE8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9680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BF208-470C-4ED8-B369-4980D1C878EC}" type="datetimeFigureOut">
              <a:rPr lang="da-DK" smtClean="0"/>
              <a:t>25-06-2020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E802-F1BE-4642-9947-D05D9B3DE8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5255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BF208-470C-4ED8-B369-4980D1C878EC}" type="datetimeFigureOut">
              <a:rPr lang="da-DK" smtClean="0"/>
              <a:t>25-06-2020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E802-F1BE-4642-9947-D05D9B3DE8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18952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BF208-470C-4ED8-B369-4980D1C878EC}" type="datetimeFigureOut">
              <a:rPr lang="da-DK" smtClean="0"/>
              <a:t>25-06-2020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E802-F1BE-4642-9947-D05D9B3DE8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53496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BF208-470C-4ED8-B369-4980D1C878EC}" type="datetimeFigureOut">
              <a:rPr lang="da-DK" smtClean="0"/>
              <a:t>25-06-2020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E802-F1BE-4642-9947-D05D9B3DE8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611545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BF208-470C-4ED8-B369-4980D1C878EC}" type="datetimeFigureOut">
              <a:rPr lang="da-DK" smtClean="0"/>
              <a:t>25-06-2020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93E802-F1BE-4642-9947-D05D9B3DE8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11696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ABF208-470C-4ED8-B369-4980D1C878EC}" type="datetimeFigureOut">
              <a:rPr lang="da-DK" smtClean="0"/>
              <a:t>25-06-2020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3E802-F1BE-4642-9947-D05D9B3DE8D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39679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6.png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34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33.emf"/><Relationship Id="rId4" Type="http://schemas.openxmlformats.org/officeDocument/2006/relationships/oleObject" Target="../embeddings/oleObject4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35.wmf"/><Relationship Id="rId4" Type="http://schemas.openxmlformats.org/officeDocument/2006/relationships/oleObject" Target="../embeddings/oleObject6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www.noxsystems.dk/" TargetMode="External"/><Relationship Id="rId4" Type="http://schemas.openxmlformats.org/officeDocument/2006/relationships/hyperlink" Target="http://www.aras.dk/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12" Type="http://schemas.microsoft.com/office/2007/relationships/hdphoto" Target="../media/hdphoto3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10.png"/><Relationship Id="rId5" Type="http://schemas.openxmlformats.org/officeDocument/2006/relationships/image" Target="../media/image5.png"/><Relationship Id="rId10" Type="http://schemas.microsoft.com/office/2007/relationships/hdphoto" Target="../media/hdphoto2.wdp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>
                <a:solidFill>
                  <a:schemeClr val="bg1"/>
                </a:solidFill>
                <a:latin typeface="Humanst521 BT" panose="020B0602020204020204" pitchFamily="34" charset="0"/>
              </a:rPr>
              <a:t>NOX Systems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067" y="2027091"/>
            <a:ext cx="7259428" cy="2560703"/>
          </a:xfrm>
          <a:prstGeom prst="rect">
            <a:avLst/>
          </a:prstGeom>
        </p:spPr>
      </p:pic>
      <p:sp>
        <p:nvSpPr>
          <p:cNvPr id="6" name="Tekstfelt 5"/>
          <p:cNvSpPr txBox="1"/>
          <p:nvPr/>
        </p:nvSpPr>
        <p:spPr>
          <a:xfrm>
            <a:off x="83127" y="5451885"/>
            <a:ext cx="12025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ct val="0"/>
              </a:spcAft>
            </a:pPr>
            <a:r>
              <a:rPr lang="da-DK" altLang="da-DK" sz="2400" b="1" dirty="0">
                <a:latin typeface="Myriad Pro" panose="020B0503030403020204" pitchFamily="34" charset="0"/>
              </a:rPr>
              <a:t>Kursus i installation/Montering</a:t>
            </a:r>
          </a:p>
        </p:txBody>
      </p:sp>
    </p:spTree>
    <p:extLst>
      <p:ext uri="{BB962C8B-B14F-4D97-AF65-F5344CB8AC3E}">
        <p14:creationId xmlns:p14="http://schemas.microsoft.com/office/powerpoint/2010/main" val="15433566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Kabler til NOX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0" y="1149320"/>
            <a:ext cx="6809246" cy="5516891"/>
          </a:xfrm>
          <a:prstGeom prst="rect">
            <a:avLst/>
          </a:prstGeom>
        </p:spPr>
      </p:pic>
      <p:sp>
        <p:nvSpPr>
          <p:cNvPr id="7" name="Tekstfelt 6"/>
          <p:cNvSpPr txBox="1"/>
          <p:nvPr/>
        </p:nvSpPr>
        <p:spPr>
          <a:xfrm>
            <a:off x="7378989" y="1139795"/>
            <a:ext cx="45653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lvl="2" defTabSz="652463">
              <a:lnSpc>
                <a:spcPct val="150000"/>
              </a:lnSpc>
              <a:buClr>
                <a:srgbClr val="0070C0"/>
              </a:buClr>
              <a:tabLst>
                <a:tab pos="1262063" algn="l"/>
              </a:tabLst>
            </a:pPr>
            <a:r>
              <a:rPr lang="da-DK" altLang="da-DK" sz="1000" dirty="0">
                <a:latin typeface="Myriad Pro" panose="020B0503030403020204" pitchFamily="34" charset="0"/>
              </a:rPr>
              <a:t>*) Du er nødt til at angive, hvilke transmission enhed der skal tilkobles </a:t>
            </a:r>
            <a:br>
              <a:rPr lang="da-DK" altLang="da-DK" sz="1000" dirty="0">
                <a:latin typeface="Myriad Pro" panose="020B0503030403020204" pitchFamily="34" charset="0"/>
              </a:rPr>
            </a:br>
            <a:r>
              <a:rPr lang="da-DK" altLang="da-DK" sz="1000" dirty="0">
                <a:latin typeface="Myriad Pro" panose="020B0503030403020204" pitchFamily="34" charset="0"/>
              </a:rPr>
              <a:t>(Iris 4xx / 8xx, NG eller SMS). </a:t>
            </a:r>
          </a:p>
          <a:p>
            <a:pPr marL="174625" lvl="2" defTabSz="652463">
              <a:lnSpc>
                <a:spcPct val="150000"/>
              </a:lnSpc>
              <a:buClr>
                <a:srgbClr val="0070C0"/>
              </a:buClr>
              <a:tabLst>
                <a:tab pos="1262063" algn="l"/>
              </a:tabLst>
            </a:pPr>
            <a:endParaRPr lang="da-DK" altLang="da-DK" sz="1000" dirty="0">
              <a:latin typeface="Myriad Pro" panose="020B0503030403020204" pitchFamily="34" charset="0"/>
            </a:endParaRPr>
          </a:p>
          <a:p>
            <a:pPr marL="174625" lvl="2" defTabSz="652463">
              <a:lnSpc>
                <a:spcPct val="150000"/>
              </a:lnSpc>
              <a:buClr>
                <a:srgbClr val="0070C0"/>
              </a:buClr>
              <a:tabLst>
                <a:tab pos="1262063" algn="l"/>
              </a:tabLst>
            </a:pPr>
            <a:r>
              <a:rPr lang="da-DK" altLang="da-DK" sz="1000" dirty="0">
                <a:latin typeface="Myriad Pro" panose="020B0503030403020204" pitchFamily="34" charset="0"/>
              </a:rPr>
              <a:t>**) NOXBUS kabel er “Low Smoke” eller “Halogen free” og fås i ruller af 100m eller 500m.</a:t>
            </a:r>
          </a:p>
          <a:p>
            <a:pPr marL="174625" lvl="2" defTabSz="652463">
              <a:lnSpc>
                <a:spcPct val="150000"/>
              </a:lnSpc>
              <a:buClr>
                <a:srgbClr val="0070C0"/>
              </a:buClr>
              <a:tabLst>
                <a:tab pos="1262063" algn="l"/>
              </a:tabLst>
            </a:pPr>
            <a:endParaRPr lang="da-DK" altLang="da-DK" sz="1000" dirty="0">
              <a:latin typeface="Myriad Pro" panose="020B0503030403020204" pitchFamily="34" charset="0"/>
            </a:endParaRPr>
          </a:p>
          <a:p>
            <a:pPr marL="174625" lvl="2" defTabSz="652463">
              <a:lnSpc>
                <a:spcPct val="150000"/>
              </a:lnSpc>
              <a:buClr>
                <a:srgbClr val="0070C0"/>
              </a:buClr>
              <a:tabLst>
                <a:tab pos="1262063" algn="l"/>
              </a:tabLst>
            </a:pPr>
            <a:r>
              <a:rPr lang="da-DK" altLang="da-DK" sz="1000" dirty="0">
                <a:latin typeface="Myriad Pro" panose="020B0503030403020204" pitchFamily="34" charset="0"/>
              </a:rPr>
              <a:t>***) Anbefalet læserkabel er “Low Smoke” eller “Halogen free” og fås i ruller af 100m eller 500m.</a:t>
            </a:r>
            <a:endParaRPr lang="sv-SE" altLang="da-DK" sz="1000" dirty="0">
              <a:latin typeface="Myriad Pro" panose="020B0503030403020204" pitchFamily="34" charset="0"/>
            </a:endParaRPr>
          </a:p>
        </p:txBody>
      </p:sp>
      <p:sp>
        <p:nvSpPr>
          <p:cNvPr id="8" name="Tekstfelt 7"/>
          <p:cNvSpPr txBox="1"/>
          <p:nvPr/>
        </p:nvSpPr>
        <p:spPr>
          <a:xfrm>
            <a:off x="7378989" y="3607241"/>
            <a:ext cx="4565361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lvl="2" defTabSz="652463">
              <a:lnSpc>
                <a:spcPct val="150000"/>
              </a:lnSpc>
              <a:buClr>
                <a:srgbClr val="0070C0"/>
              </a:buClr>
              <a:tabLst>
                <a:tab pos="1262063" algn="l"/>
              </a:tabLst>
            </a:pPr>
            <a:r>
              <a:rPr lang="sv-SE" altLang="da-DK" sz="1400" b="1" dirty="0">
                <a:latin typeface="Myriad Pro" panose="020B0503030403020204" pitchFamily="34" charset="0"/>
              </a:rPr>
              <a:t>        Daisy chain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sv-SE" altLang="da-DK" sz="1400" dirty="0">
                <a:latin typeface="Myriad Pro" panose="020B0503030403020204" pitchFamily="34" charset="0"/>
              </a:rPr>
              <a:t>NOX bussen </a:t>
            </a:r>
            <a:r>
              <a:rPr lang="da-DK" altLang="da-DK" sz="1400" dirty="0">
                <a:latin typeface="Myriad Pro" panose="020B0503030403020204" pitchFamily="34" charset="0"/>
              </a:rPr>
              <a:t>forbindes</a:t>
            </a:r>
            <a:r>
              <a:rPr lang="sv-SE" altLang="da-DK" sz="1400" dirty="0">
                <a:latin typeface="Myriad Pro" panose="020B0503030403020204" pitchFamily="34" charset="0"/>
              </a:rPr>
              <a:t> som en normal “daisy chain” med </a:t>
            </a:r>
            <a:r>
              <a:rPr lang="da-DK" altLang="da-DK" sz="1400" dirty="0">
                <a:latin typeface="Myriad Pro" panose="020B0503030403020204" pitchFamily="34" charset="0"/>
              </a:rPr>
              <a:t>terminerede</a:t>
            </a:r>
            <a:r>
              <a:rPr lang="sv-SE" altLang="da-DK" sz="1400" dirty="0">
                <a:latin typeface="Myriad Pro" panose="020B0503030403020204" pitchFamily="34" charset="0"/>
              </a:rPr>
              <a:t> </a:t>
            </a:r>
            <a:r>
              <a:rPr lang="da-DK" altLang="da-DK" sz="1400" dirty="0">
                <a:latin typeface="Myriad Pro" panose="020B0503030403020204" pitchFamily="34" charset="0"/>
              </a:rPr>
              <a:t>ender</a:t>
            </a:r>
            <a:r>
              <a:rPr lang="sv-SE" altLang="da-DK" sz="1400" dirty="0">
                <a:latin typeface="Myriad Pro" panose="020B0503030403020204" pitchFamily="34" charset="0"/>
              </a:rPr>
              <a:t>.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sz="1400" dirty="0">
                <a:latin typeface="Myriad Pro" panose="020B0503030403020204" pitchFamily="34" charset="0"/>
              </a:rPr>
              <a:t>En terminering laves ved at placere en 120 –180</a:t>
            </a:r>
            <a:r>
              <a:rPr lang="da-DK" altLang="da-DK" sz="1400" dirty="0">
                <a:latin typeface="Myriad Pro" panose="020B0503030403020204" pitchFamily="34" charset="0"/>
                <a:sym typeface="UniversalMath1 BT" panose="05050102010205020602" pitchFamily="18" charset="2"/>
              </a:rPr>
              <a:t></a:t>
            </a:r>
            <a:r>
              <a:rPr lang="da-DK" altLang="da-DK" sz="1400" dirty="0">
                <a:latin typeface="Myriad Pro" panose="020B0503030403020204" pitchFamily="34" charset="0"/>
              </a:rPr>
              <a:t> ¼ W modstand mellem A-B på bussen. </a:t>
            </a:r>
            <a:endParaRPr lang="sv-SE" altLang="da-DK" sz="1400" dirty="0">
              <a:latin typeface="Myriad Pro" panose="020B0503030403020204" pitchFamily="34" charset="0"/>
            </a:endParaRPr>
          </a:p>
        </p:txBody>
      </p:sp>
      <p:pic>
        <p:nvPicPr>
          <p:cNvPr id="9" name="Billed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121" y="5576022"/>
            <a:ext cx="2261404" cy="1021357"/>
          </a:xfrm>
          <a:prstGeom prst="rect">
            <a:avLst/>
          </a:prstGeom>
        </p:spPr>
      </p:pic>
      <p:pic>
        <p:nvPicPr>
          <p:cNvPr id="10" name="Billed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924" y="5565717"/>
            <a:ext cx="1752601" cy="103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530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>
                <a:solidFill>
                  <a:schemeClr val="bg1"/>
                </a:solidFill>
                <a:latin typeface="Humanst521 BT" panose="020B0602020204020204" pitchFamily="34" charset="0"/>
              </a:rPr>
              <a:t>Agenda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701964" y="1253401"/>
            <a:ext cx="11406909" cy="2539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Overordnet gennemgang af NOX Systemet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Vigtige punkter at huske på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Kabel typer der benyttes til NOX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Montering af NOX Bus (RS-485)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Moduler til NOX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endParaRPr lang="da-DK" altLang="da-DK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495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Montering af NOX Bus (RS-485)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647759" y="1517769"/>
            <a:ext cx="7078457" cy="2954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Bus standarden RS485!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Afslutningsmodstande (120ohm)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Buslængde: max 1200m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Ingen stjerne- og stubforbindelser uden repeater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Max 127 enheder pr. Bus, 200 med repeater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Parsnoet kabel, mindst 0,6mm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b="1" dirty="0">
                <a:latin typeface="Myriad Pro" panose="020B0503030403020204" pitchFamily="34" charset="0"/>
              </a:rPr>
              <a:t>Benyt dedikeret NOX Bus kabel (1x2 0.8 mm + 2x1 1mm</a:t>
            </a:r>
            <a:r>
              <a:rPr lang="da-DK" altLang="da-DK" b="1" baseline="30000" dirty="0">
                <a:latin typeface="Myriad Pro" panose="020B0503030403020204" pitchFamily="34" charset="0"/>
              </a:rPr>
              <a:t>2</a:t>
            </a:r>
            <a:r>
              <a:rPr lang="da-DK" altLang="da-DK" b="1" dirty="0">
                <a:latin typeface="Myriad Pro" panose="020B0503030403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4475250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Montering af NOX Bus (RS-485)</a:t>
            </a:r>
          </a:p>
        </p:txBody>
      </p:sp>
      <p:pic>
        <p:nvPicPr>
          <p:cNvPr id="3078" name="Picture 6" descr="Undesirable Cabling Configurations&#10;">
            <a:extLst>
              <a:ext uri="{FF2B5EF4-FFF2-40B4-BE49-F238E27FC236}">
                <a16:creationId xmlns:a16="http://schemas.microsoft.com/office/drawing/2014/main" id="{A7186840-3E5D-4F56-A2B4-581D75AEF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866" y="1123938"/>
            <a:ext cx="7835816" cy="565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7550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Montering af NOX Bus (RS-485)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7FF67E99-B6C3-4935-A17A-19A718D85A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7236" y="1837943"/>
            <a:ext cx="4229100" cy="340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FE1D6682-1404-46AC-BE11-E77D071BF9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214" y="1845840"/>
            <a:ext cx="3384633" cy="3384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C6729942-FDEC-4FD6-9198-A98849C7694B}"/>
              </a:ext>
            </a:extLst>
          </p:cNvPr>
          <p:cNvSpPr txBox="1"/>
          <p:nvPr/>
        </p:nvSpPr>
        <p:spPr>
          <a:xfrm>
            <a:off x="1024214" y="1042741"/>
            <a:ext cx="99347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/>
              <a:t>Terminalblokken må ALDRIG monteres mens den sidder på stagene</a:t>
            </a:r>
            <a:endParaRPr lang="en-US" sz="2800" dirty="0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D0F31A6E-2945-47D4-B6E2-7F0F682941E3}"/>
              </a:ext>
            </a:extLst>
          </p:cNvPr>
          <p:cNvSpPr txBox="1"/>
          <p:nvPr/>
        </p:nvSpPr>
        <p:spPr>
          <a:xfrm>
            <a:off x="1024213" y="5510350"/>
            <a:ext cx="996439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a-DK" sz="2800" dirty="0"/>
              <a:t>Terminalblokken tages af og ledningerne monteres og spændes til.</a:t>
            </a:r>
          </a:p>
          <a:p>
            <a:r>
              <a:rPr lang="da-DK" sz="2800" dirty="0"/>
              <a:t>Hvis dette ikke overholdes er der risiko for at beskadige metallerne </a:t>
            </a:r>
          </a:p>
          <a:p>
            <a:r>
              <a:rPr lang="da-DK" sz="2800" dirty="0"/>
              <a:t>inde i terminalblokken og derved skabe dårlig forbindelse.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5915173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>
                <a:solidFill>
                  <a:schemeClr val="bg1"/>
                </a:solidFill>
                <a:latin typeface="Humanst521 BT" panose="020B0602020204020204" pitchFamily="34" charset="0"/>
              </a:rPr>
              <a:t>Agenda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701964" y="1253401"/>
            <a:ext cx="11406909" cy="2539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Overordnet gennemgang af NOX Systemet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Vigtige punkter at huske på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Kabel typer der benyttes til NOX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Montering af RS-485 Bus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Moduler til NOX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endParaRPr lang="da-DK" altLang="da-DK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7785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87" y="21566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NOX </a:t>
            </a:r>
            <a:r>
              <a:rPr lang="da-DK" sz="5000" b="1" dirty="0" err="1">
                <a:solidFill>
                  <a:schemeClr val="bg1"/>
                </a:solidFill>
                <a:latin typeface="Humanst521 BT" panose="020B0602020204020204" pitchFamily="34" charset="0"/>
              </a:rPr>
              <a:t>Corporate</a:t>
            </a:r>
            <a:endParaRPr lang="da-DK" sz="5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Tekstfelt 5"/>
          <p:cNvSpPr txBox="1"/>
          <p:nvPr/>
        </p:nvSpPr>
        <p:spPr>
          <a:xfrm>
            <a:off x="702000" y="2809706"/>
            <a:ext cx="5489287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Kraftfuld CPU med Windows CE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Sabotage beskyttet med dæksel kontakt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Strømforsyning og plads til 2 batterier til 17 - 20 AH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Plads i kabinettet til alarm-transmissionsudstyr, såsom ATU med RS232 Add-on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Eller Iris 400/600 serien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1287" y="968314"/>
            <a:ext cx="4241520" cy="5878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3849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A00135-91EE-4044-B0BC-65740D3F0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7" name="Pladsholder til indhold 6" descr="Et billede, der indeholder elektronik, kredsløb&#10;&#10;Automatisk genereret beskrivelse">
            <a:extLst>
              <a:ext uri="{FF2B5EF4-FFF2-40B4-BE49-F238E27FC236}">
                <a16:creationId xmlns:a16="http://schemas.microsoft.com/office/drawing/2014/main" id="{E1D1A009-8502-4B75-9CE2-7DC04F9DD5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986" y="1825625"/>
            <a:ext cx="5932028" cy="4351338"/>
          </a:xfrm>
        </p:spPr>
      </p:pic>
      <p:pic>
        <p:nvPicPr>
          <p:cNvPr id="4" name="Billede 3">
            <a:extLst>
              <a:ext uri="{FF2B5EF4-FFF2-40B4-BE49-F238E27FC236}">
                <a16:creationId xmlns:a16="http://schemas.microsoft.com/office/drawing/2014/main" id="{9F26620C-758F-422A-8AA4-5886539C43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A90D9F74-4B23-4A5A-BB79-79215A523196}"/>
              </a:ext>
            </a:extLst>
          </p:cNvPr>
          <p:cNvSpPr txBox="1"/>
          <p:nvPr/>
        </p:nvSpPr>
        <p:spPr>
          <a:xfrm>
            <a:off x="3019626" y="5558074"/>
            <a:ext cx="26396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Myriad Pro" panose="020B0503030403020204" charset="0"/>
              </a:rPr>
              <a:t>PIN 1,6: 15V +</a:t>
            </a:r>
          </a:p>
          <a:p>
            <a:r>
              <a:rPr lang="da-DK" dirty="0">
                <a:latin typeface="Myriad Pro" panose="020B0503030403020204" charset="0"/>
              </a:rPr>
              <a:t>PIN 2,4,7,9: Indgang</a:t>
            </a:r>
          </a:p>
          <a:p>
            <a:r>
              <a:rPr lang="da-DK" dirty="0">
                <a:latin typeface="Myriad Pro" panose="020B0503030403020204" charset="0"/>
              </a:rPr>
              <a:t>PIN 3,5,8,10: Udgang (OC)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84B31E44-C77B-4C44-8C19-A2BFEEEEB3E8}"/>
              </a:ext>
            </a:extLst>
          </p:cNvPr>
          <p:cNvSpPr txBox="1"/>
          <p:nvPr/>
        </p:nvSpPr>
        <p:spPr>
          <a:xfrm>
            <a:off x="5659253" y="5569545"/>
            <a:ext cx="2427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Myriad Pro" panose="020B0503030403020204" charset="0"/>
              </a:rPr>
              <a:t>PIN 1,2: 15V +/-</a:t>
            </a:r>
          </a:p>
          <a:p>
            <a:r>
              <a:rPr lang="da-DK" dirty="0">
                <a:latin typeface="Myriad Pro" panose="020B0503030403020204" charset="0"/>
              </a:rPr>
              <a:t>PIN 3,4: Sabotage</a:t>
            </a:r>
          </a:p>
          <a:p>
            <a:r>
              <a:rPr lang="da-DK" dirty="0">
                <a:latin typeface="Myriad Pro" panose="020B0503030403020204" charset="0"/>
              </a:rPr>
              <a:t>PIN 5,6,7,8,9,10: relæer</a:t>
            </a:r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BFAB2E55-556D-4B9A-8A05-2BD708271B57}"/>
              </a:ext>
            </a:extLst>
          </p:cNvPr>
          <p:cNvSpPr/>
          <p:nvPr/>
        </p:nvSpPr>
        <p:spPr>
          <a:xfrm>
            <a:off x="8298879" y="5569545"/>
            <a:ext cx="12072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dirty="0">
                <a:latin typeface="Myriad Pro" panose="020B0503030403020204" charset="0"/>
              </a:rPr>
              <a:t>BUS-</a:t>
            </a:r>
          </a:p>
          <a:p>
            <a:r>
              <a:rPr lang="da-DK" dirty="0">
                <a:latin typeface="Myriad Pro" panose="020B0503030403020204" charset="0"/>
              </a:rPr>
              <a:t>tilslutning</a:t>
            </a:r>
          </a:p>
        </p:txBody>
      </p:sp>
      <p:sp>
        <p:nvSpPr>
          <p:cNvPr id="26" name="Tekstfelt 25">
            <a:extLst>
              <a:ext uri="{FF2B5EF4-FFF2-40B4-BE49-F238E27FC236}">
                <a16:creationId xmlns:a16="http://schemas.microsoft.com/office/drawing/2014/main" id="{FC01F130-532F-49B6-AE38-56942C3EE20F}"/>
              </a:ext>
            </a:extLst>
          </p:cNvPr>
          <p:cNvSpPr txBox="1"/>
          <p:nvPr/>
        </p:nvSpPr>
        <p:spPr>
          <a:xfrm>
            <a:off x="195943" y="121297"/>
            <a:ext cx="1186881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5000" dirty="0">
                <a:solidFill>
                  <a:schemeClr val="bg1"/>
                </a:solidFill>
                <a:latin typeface="Humanst521 BT" panose="020B0602020204020204"/>
              </a:rPr>
              <a:t>                            NOXONE</a:t>
            </a:r>
          </a:p>
        </p:txBody>
      </p:sp>
      <p:pic>
        <p:nvPicPr>
          <p:cNvPr id="11" name="Billede 10" descr="Et billede, der indeholder elektronik, kredsløb&#10;&#10;Automatisk genereret beskrivelse">
            <a:extLst>
              <a:ext uri="{FF2B5EF4-FFF2-40B4-BE49-F238E27FC236}">
                <a16:creationId xmlns:a16="http://schemas.microsoft.com/office/drawing/2014/main" id="{D72F5D21-F615-4142-88B7-5C9B502C1F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788" y="1134566"/>
            <a:ext cx="5932028" cy="4351338"/>
          </a:xfrm>
          <a:prstGeom prst="rect">
            <a:avLst/>
          </a:prstGeom>
        </p:spPr>
      </p:pic>
      <p:cxnSp>
        <p:nvCxnSpPr>
          <p:cNvPr id="20" name="Lige pilforbindelse 19">
            <a:extLst>
              <a:ext uri="{FF2B5EF4-FFF2-40B4-BE49-F238E27FC236}">
                <a16:creationId xmlns:a16="http://schemas.microsoft.com/office/drawing/2014/main" id="{3340E2AB-0A9B-493A-B99A-AE21A083B75F}"/>
              </a:ext>
            </a:extLst>
          </p:cNvPr>
          <p:cNvCxnSpPr>
            <a:cxnSpLocks/>
          </p:cNvCxnSpPr>
          <p:nvPr/>
        </p:nvCxnSpPr>
        <p:spPr>
          <a:xfrm flipH="1" flipV="1">
            <a:off x="7869892" y="4934462"/>
            <a:ext cx="594785" cy="629347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Lige pilforbindelse 21">
            <a:extLst>
              <a:ext uri="{FF2B5EF4-FFF2-40B4-BE49-F238E27FC236}">
                <a16:creationId xmlns:a16="http://schemas.microsoft.com/office/drawing/2014/main" id="{84BC3D17-F1D6-402D-9748-48628E62518E}"/>
              </a:ext>
            </a:extLst>
          </p:cNvPr>
          <p:cNvCxnSpPr>
            <a:cxnSpLocks/>
          </p:cNvCxnSpPr>
          <p:nvPr/>
        </p:nvCxnSpPr>
        <p:spPr>
          <a:xfrm flipV="1">
            <a:off x="6532749" y="5015883"/>
            <a:ext cx="394104" cy="55366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Lige pilforbindelse 24">
            <a:extLst>
              <a:ext uri="{FF2B5EF4-FFF2-40B4-BE49-F238E27FC236}">
                <a16:creationId xmlns:a16="http://schemas.microsoft.com/office/drawing/2014/main" id="{3D5A63BC-AF21-4165-B517-B65D7218E6A7}"/>
              </a:ext>
            </a:extLst>
          </p:cNvPr>
          <p:cNvCxnSpPr>
            <a:cxnSpLocks/>
          </p:cNvCxnSpPr>
          <p:nvPr/>
        </p:nvCxnSpPr>
        <p:spPr>
          <a:xfrm flipV="1">
            <a:off x="3865404" y="5044855"/>
            <a:ext cx="829101" cy="57598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Lige pilforbindelse 26">
            <a:extLst>
              <a:ext uri="{FF2B5EF4-FFF2-40B4-BE49-F238E27FC236}">
                <a16:creationId xmlns:a16="http://schemas.microsoft.com/office/drawing/2014/main" id="{DEE94187-202E-450A-889A-CD5E3D3968DD}"/>
              </a:ext>
            </a:extLst>
          </p:cNvPr>
          <p:cNvCxnSpPr>
            <a:cxnSpLocks/>
          </p:cNvCxnSpPr>
          <p:nvPr/>
        </p:nvCxnSpPr>
        <p:spPr>
          <a:xfrm flipV="1">
            <a:off x="3980069" y="5062139"/>
            <a:ext cx="1868019" cy="55870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88118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Betjeningspanel CPA</a:t>
            </a:r>
            <a:endParaRPr lang="da-DK" sz="5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Tekstfelt 5"/>
          <p:cNvSpPr txBox="1"/>
          <p:nvPr/>
        </p:nvSpPr>
        <p:spPr>
          <a:xfrm>
            <a:off x="6617025" y="2647781"/>
            <a:ext cx="5489287" cy="2890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Grafisk display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ABS Plastik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Overflade, eller planforsænket montering (option)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Mifare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læser (option)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4 x Diode indikatorer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Skal kun monteres Bus forbindelse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endParaRPr lang="da-DK" altLang="da-DK" kern="0" dirty="0">
              <a:solidFill>
                <a:srgbClr val="000000"/>
              </a:solidFill>
              <a:latin typeface="Myriad Pro" panose="020B0503030403020204" pitchFamily="34" charset="0"/>
            </a:endParaRP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endParaRPr lang="da-DK" altLang="da-DK" kern="0" dirty="0">
              <a:solidFill>
                <a:srgbClr val="000000"/>
              </a:solidFill>
              <a:latin typeface="Myriad Pro" panose="020B0503030403020204" pitchFamily="34" charset="0"/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890" y="1417579"/>
            <a:ext cx="3729896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555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Kodetastatur KPD</a:t>
            </a:r>
            <a:endParaRPr lang="da-DK" sz="5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Tekstfelt 5"/>
          <p:cNvSpPr txBox="1"/>
          <p:nvPr/>
        </p:nvSpPr>
        <p:spPr>
          <a:xfrm>
            <a:off x="6150300" y="3028781"/>
            <a:ext cx="5641650" cy="100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Overflade eller planforsænket, findes kun i børstet aluminium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Skal kun monteres Bus forbindelse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66" y="1074643"/>
            <a:ext cx="5401067" cy="5666244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5250" y="4031385"/>
            <a:ext cx="2357633" cy="273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014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>
                <a:solidFill>
                  <a:schemeClr val="bg1"/>
                </a:solidFill>
                <a:latin typeface="Humanst521 BT" panose="020B0602020204020204" pitchFamily="34" charset="0"/>
              </a:rPr>
              <a:t>Agenda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701964" y="1253401"/>
            <a:ext cx="11406909" cy="2123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Overordnet gennemgang af NOX Systemet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Vigtige punkter at huske på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Kabel typer der benyttes til NOX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Montering af RS-485 Bus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Moduler til NOX</a:t>
            </a:r>
          </a:p>
        </p:txBody>
      </p:sp>
    </p:spTree>
    <p:extLst>
      <p:ext uri="{BB962C8B-B14F-4D97-AF65-F5344CB8AC3E}">
        <p14:creationId xmlns:p14="http://schemas.microsoft.com/office/powerpoint/2010/main" val="1025837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IO4</a:t>
            </a:r>
            <a:endParaRPr lang="da-DK" sz="5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Tekstfelt 5"/>
          <p:cNvSpPr txBox="1"/>
          <p:nvPr/>
        </p:nvSpPr>
        <p:spPr>
          <a:xfrm>
            <a:off x="6312225" y="2571581"/>
            <a:ext cx="5498775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Universal indgangs enhed med valgfri alarm niveau og områdestyring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4 overvågede indgange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4 open collector udgange, hver på 100 </a:t>
            </a:r>
            <a:r>
              <a:rPr lang="da-DK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mA.</a:t>
            </a:r>
            <a:b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</a:b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Er altid on=0V hvis den ikke er konfigureret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Sabotage kontakt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Mulighed for Triplebalancering på én og samme indgang (AM og AL følges ad)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OBS på NOX er det V+ der er styrende i alarm kredsen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endParaRPr lang="da-DK" altLang="da-DK" kern="0" dirty="0">
              <a:solidFill>
                <a:srgbClr val="000000"/>
              </a:solidFill>
              <a:latin typeface="Myriad Pro" panose="020B0503030403020204" pitchFamily="34" charset="0"/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16" y="979097"/>
            <a:ext cx="5401067" cy="599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8469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sv-SE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NOX IO4 – 4 </a:t>
            </a:r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ind-</a:t>
            </a:r>
            <a:r>
              <a:rPr lang="sv-SE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/</a:t>
            </a:r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udgange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542" y="1562475"/>
            <a:ext cx="3672084" cy="3690735"/>
          </a:xfrm>
          <a:prstGeom prst="rect">
            <a:avLst/>
          </a:prstGeom>
        </p:spPr>
      </p:pic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5830888" y="3070225"/>
            <a:ext cx="2376487" cy="287338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 dirty="0"/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8218488" y="2886075"/>
            <a:ext cx="2951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a-DK" altLang="da-DK" sz="1800" dirty="0">
                <a:latin typeface="Myriad Pro" panose="020B0503030403020204" pitchFamily="34" charset="0"/>
              </a:rPr>
              <a:t>Sabotagekontakt</a:t>
            </a: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H="1" flipV="1">
            <a:off x="5830886" y="5010149"/>
            <a:ext cx="665162" cy="676274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 dirty="0"/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 flipH="1" flipV="1">
            <a:off x="6272211" y="5010148"/>
            <a:ext cx="223838" cy="676275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 dirty="0"/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 flipV="1">
            <a:off x="6496050" y="5010149"/>
            <a:ext cx="238126" cy="676275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 dirty="0"/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flipV="1">
            <a:off x="6496048" y="5010147"/>
            <a:ext cx="700884" cy="676275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 dirty="0"/>
          </a:p>
        </p:txBody>
      </p:sp>
      <p:sp>
        <p:nvSpPr>
          <p:cNvPr id="15" name="Rektangel 14"/>
          <p:cNvSpPr/>
          <p:nvPr/>
        </p:nvSpPr>
        <p:spPr>
          <a:xfrm>
            <a:off x="7941996" y="547025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da-DK" altLang="da-DK" dirty="0">
                <a:latin typeface="Myriad Pro" panose="020B0503030403020204" pitchFamily="34" charset="0"/>
              </a:rPr>
              <a:t>PIN 1,4,7,10: Busspænding +</a:t>
            </a:r>
            <a:br>
              <a:rPr lang="da-DK" altLang="da-DK" dirty="0">
                <a:latin typeface="Myriad Pro" panose="020B0503030403020204" pitchFamily="34" charset="0"/>
              </a:rPr>
            </a:br>
            <a:r>
              <a:rPr lang="da-DK" altLang="da-DK" dirty="0">
                <a:latin typeface="Myriad Pro" panose="020B0503030403020204" pitchFamily="34" charset="0"/>
              </a:rPr>
              <a:t>PIN 2,5,8,11: Indgang</a:t>
            </a:r>
            <a:br>
              <a:rPr lang="da-DK" altLang="da-DK" dirty="0">
                <a:latin typeface="Myriad Pro" panose="020B0503030403020204" pitchFamily="34" charset="0"/>
              </a:rPr>
            </a:br>
            <a:r>
              <a:rPr lang="da-DK" altLang="da-DK" dirty="0">
                <a:latin typeface="Myriad Pro" panose="020B0503030403020204" pitchFamily="34" charset="0"/>
              </a:rPr>
              <a:t>PIN 3,6,9,12: Udgang (open collector)</a:t>
            </a:r>
          </a:p>
        </p:txBody>
      </p:sp>
      <p:sp>
        <p:nvSpPr>
          <p:cNvPr id="16" name="Rektangel 15"/>
          <p:cNvSpPr/>
          <p:nvPr/>
        </p:nvSpPr>
        <p:spPr>
          <a:xfrm>
            <a:off x="5473967" y="5718212"/>
            <a:ext cx="25396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a-DK" altLang="da-DK" dirty="0">
                <a:latin typeface="Myriad Pro" panose="020B0503030403020204" pitchFamily="34" charset="0"/>
              </a:rPr>
              <a:t>4 uafhængige indgange </a:t>
            </a:r>
          </a:p>
        </p:txBody>
      </p:sp>
      <p:sp>
        <p:nvSpPr>
          <p:cNvPr id="17" name="Line 5"/>
          <p:cNvSpPr>
            <a:spLocks noChangeShapeType="1"/>
          </p:cNvSpPr>
          <p:nvPr/>
        </p:nvSpPr>
        <p:spPr bwMode="auto">
          <a:xfrm flipV="1">
            <a:off x="4296740" y="5118100"/>
            <a:ext cx="504825" cy="86360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 dirty="0"/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3431552" y="5946775"/>
            <a:ext cx="1584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a-DK" altLang="da-DK" sz="1800" dirty="0">
                <a:latin typeface="Myriad Pro" panose="020B0503030403020204" pitchFamily="34" charset="0"/>
              </a:rPr>
              <a:t>BUS-tilslutning</a:t>
            </a:r>
          </a:p>
        </p:txBody>
      </p:sp>
    </p:spTree>
    <p:extLst>
      <p:ext uri="{BB962C8B-B14F-4D97-AF65-F5344CB8AC3E}">
        <p14:creationId xmlns:p14="http://schemas.microsoft.com/office/powerpoint/2010/main" val="29966435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sv-SE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NOX IO4 – 4 </a:t>
            </a:r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ind-</a:t>
            </a:r>
            <a:r>
              <a:rPr lang="sv-SE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/</a:t>
            </a:r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udgange</a:t>
            </a:r>
          </a:p>
        </p:txBody>
      </p:sp>
      <p:sp>
        <p:nvSpPr>
          <p:cNvPr id="19" name="Tekstfelt 18"/>
          <p:cNvSpPr txBox="1"/>
          <p:nvPr/>
        </p:nvSpPr>
        <p:spPr>
          <a:xfrm>
            <a:off x="702000" y="2587404"/>
            <a:ext cx="6136950" cy="22806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4 uafhængige indgange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Hver indgang med fri programmerbar indgangsniveau (triple balanceret – anbefalet </a:t>
            </a:r>
            <a:r>
              <a:rPr lang="sv-SE" altLang="da-DK" dirty="0">
                <a:latin typeface="Myriad Pro" panose="020B0503030403020204" pitchFamily="34" charset="0"/>
              </a:rPr>
              <a:t>3,5k</a:t>
            </a:r>
            <a:r>
              <a:rPr lang="da-DK" dirty="0">
                <a:sym typeface="Symbol" pitchFamily="18" charset="2"/>
              </a:rPr>
              <a:t> </a:t>
            </a:r>
            <a:r>
              <a:rPr lang="sv-SE" altLang="da-DK" dirty="0">
                <a:latin typeface="Myriad Pro" panose="020B0503030403020204" pitchFamily="34" charset="0"/>
              </a:rPr>
              <a:t> till 50k</a:t>
            </a:r>
            <a:r>
              <a:rPr lang="da-DK" dirty="0">
                <a:sym typeface="Symbol" pitchFamily="18" charset="2"/>
              </a:rPr>
              <a:t>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)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4 udgange individuelt programmerede med formel editor.  100mA (OC)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Område, indgangstype, åben/lukket alarm, med/uden modstands-overvågning, programmerbar pr. Indgang.</a:t>
            </a:r>
          </a:p>
        </p:txBody>
      </p:sp>
      <p:graphicFrame>
        <p:nvGraphicFramePr>
          <p:cNvPr id="21" name="Object 5"/>
          <p:cNvGraphicFramePr>
            <a:graphicFrameLocks noChangeAspect="1"/>
          </p:cNvGraphicFramePr>
          <p:nvPr/>
        </p:nvGraphicFramePr>
        <p:xfrm>
          <a:off x="7273925" y="1890053"/>
          <a:ext cx="3810000" cy="1947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0" name="Photo Editor Foto" r:id="rId4" imgW="4619048" imgH="2362530" progId="MSPhotoEd.3">
                  <p:embed/>
                </p:oleObj>
              </mc:Choice>
              <mc:Fallback>
                <p:oleObj name="Photo Editor Foto" r:id="rId4" imgW="4619048" imgH="2362530" progId="MSPhotoEd.3">
                  <p:embed/>
                  <p:pic>
                    <p:nvPicPr>
                      <p:cNvPr id="21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3925" y="1890053"/>
                        <a:ext cx="3810000" cy="1947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7"/>
          <p:cNvGraphicFramePr>
            <a:graphicFrameLocks noChangeAspect="1"/>
          </p:cNvGraphicFramePr>
          <p:nvPr/>
        </p:nvGraphicFramePr>
        <p:xfrm>
          <a:off x="7273925" y="3944278"/>
          <a:ext cx="3209925" cy="198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name="Photo Editor Foto" r:id="rId6" imgW="5296639" imgH="3266667" progId="MSPhotoEd.3">
                  <p:embed/>
                </p:oleObj>
              </mc:Choice>
              <mc:Fallback>
                <p:oleObj name="Photo Editor Foto" r:id="rId6" imgW="5296639" imgH="3266667" progId="MSPhotoEd.3">
                  <p:embed/>
                  <p:pic>
                    <p:nvPicPr>
                      <p:cNvPr id="2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73925" y="3944278"/>
                        <a:ext cx="3209925" cy="1981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947105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IO</a:t>
            </a:r>
            <a:r>
              <a:rPr lang="da-DK" sz="5000" b="1" dirty="0">
                <a:solidFill>
                  <a:schemeClr val="bg1"/>
                </a:solidFill>
                <a:latin typeface="Myriad Pro" panose="020B0503030403020204" pitchFamily="34" charset="0"/>
              </a:rPr>
              <a:t>1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6312225" y="3314531"/>
            <a:ext cx="5498775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1 Overvåget indgang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1 Relæ udgang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Sabotage kontakt</a:t>
            </a:r>
          </a:p>
          <a:p>
            <a:pPr marL="34290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OBS på NOX er det V+ der er styrende i alarm kredsen</a:t>
            </a:r>
          </a:p>
          <a:p>
            <a:pPr lvl="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</a:pPr>
            <a:endParaRPr lang="da-DK" altLang="da-DK" kern="0" dirty="0">
              <a:solidFill>
                <a:srgbClr val="000000"/>
              </a:solidFill>
              <a:latin typeface="Myriad Pro" panose="020B0503030403020204" pitchFamily="34" charset="0"/>
            </a:endParaRP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4" y="1136892"/>
            <a:ext cx="5401067" cy="572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3481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RE4</a:t>
            </a:r>
            <a:endParaRPr lang="da-DK" sz="5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Tekstfelt 5"/>
          <p:cNvSpPr txBox="1"/>
          <p:nvPr/>
        </p:nvSpPr>
        <p:spPr>
          <a:xfrm>
            <a:off x="6312225" y="3362156"/>
            <a:ext cx="5498775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4 frit programmerbare relæ udgange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Sabotage kontakt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endParaRPr lang="da-DK" altLang="da-DK" kern="0" dirty="0">
              <a:solidFill>
                <a:srgbClr val="000000"/>
              </a:solidFill>
              <a:latin typeface="Myriad Pro" panose="020B0503030403020204" pitchFamily="34" charset="0"/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79" y="942353"/>
            <a:ext cx="5401067" cy="5833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532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sv-SE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NOX RE4 – med 4 </a:t>
            </a:r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relæer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1992" y="1329152"/>
            <a:ext cx="4129284" cy="4117633"/>
          </a:xfrm>
          <a:prstGeom prst="rect">
            <a:avLst/>
          </a:prstGeom>
        </p:spPr>
      </p:pic>
      <p:sp>
        <p:nvSpPr>
          <p:cNvPr id="9" name="Line 9"/>
          <p:cNvSpPr>
            <a:spLocks noChangeShapeType="1"/>
          </p:cNvSpPr>
          <p:nvPr/>
        </p:nvSpPr>
        <p:spPr bwMode="auto">
          <a:xfrm flipH="1">
            <a:off x="4306888" y="2954993"/>
            <a:ext cx="2376487" cy="287338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 dirty="0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H="1" flipV="1">
            <a:off x="4416819" y="5155514"/>
            <a:ext cx="665162" cy="676274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 dirty="0"/>
          </a:p>
        </p:txBody>
      </p:sp>
      <p:sp>
        <p:nvSpPr>
          <p:cNvPr id="11" name="Line 11"/>
          <p:cNvSpPr>
            <a:spLocks noChangeShapeType="1"/>
          </p:cNvSpPr>
          <p:nvPr/>
        </p:nvSpPr>
        <p:spPr bwMode="auto">
          <a:xfrm flipH="1" flipV="1">
            <a:off x="4858144" y="5155513"/>
            <a:ext cx="223838" cy="676275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 dirty="0"/>
          </a:p>
        </p:txBody>
      </p:sp>
      <p:sp>
        <p:nvSpPr>
          <p:cNvPr id="12" name="Line 12"/>
          <p:cNvSpPr>
            <a:spLocks noChangeShapeType="1"/>
          </p:cNvSpPr>
          <p:nvPr/>
        </p:nvSpPr>
        <p:spPr bwMode="auto">
          <a:xfrm flipV="1">
            <a:off x="5081983" y="5155514"/>
            <a:ext cx="238126" cy="676275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 dirty="0"/>
          </a:p>
        </p:txBody>
      </p:sp>
      <p:sp>
        <p:nvSpPr>
          <p:cNvPr id="13" name="Line 13"/>
          <p:cNvSpPr>
            <a:spLocks noChangeShapeType="1"/>
          </p:cNvSpPr>
          <p:nvPr/>
        </p:nvSpPr>
        <p:spPr bwMode="auto">
          <a:xfrm flipV="1">
            <a:off x="5081981" y="5155512"/>
            <a:ext cx="700884" cy="676275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 dirty="0"/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 flipV="1">
            <a:off x="2629865" y="5118100"/>
            <a:ext cx="504825" cy="863600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 dirty="0"/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6618288" y="2752725"/>
            <a:ext cx="29511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da-DK" altLang="da-DK" sz="1800" dirty="0">
                <a:latin typeface="Myriad Pro" panose="020B0503030403020204" pitchFamily="34" charset="0"/>
              </a:rPr>
              <a:t>Sabotagekontakt</a:t>
            </a:r>
          </a:p>
        </p:txBody>
      </p:sp>
      <p:sp>
        <p:nvSpPr>
          <p:cNvPr id="16" name="Rektangel 15"/>
          <p:cNvSpPr/>
          <p:nvPr/>
        </p:nvSpPr>
        <p:spPr>
          <a:xfrm>
            <a:off x="4059900" y="5900499"/>
            <a:ext cx="3333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a-DK" altLang="da-DK" dirty="0">
                <a:latin typeface="Myriad Pro" panose="020B0503030403020204" pitchFamily="34" charset="0"/>
              </a:rPr>
              <a:t>4 frit programmerbare udgange</a:t>
            </a: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1764677" y="5946775"/>
            <a:ext cx="15843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a-DK" altLang="da-DK" sz="1800" dirty="0">
                <a:latin typeface="Myriad Pro" panose="020B0503030403020204" pitchFamily="34" charset="0"/>
              </a:rPr>
              <a:t>BUS-tilslutning</a:t>
            </a:r>
          </a:p>
        </p:txBody>
      </p:sp>
      <p:graphicFrame>
        <p:nvGraphicFramePr>
          <p:cNvPr id="18" name="Object 21"/>
          <p:cNvGraphicFramePr>
            <a:graphicFrameLocks noChangeAspect="1"/>
          </p:cNvGraphicFramePr>
          <p:nvPr/>
        </p:nvGraphicFramePr>
        <p:xfrm>
          <a:off x="8885581" y="1621765"/>
          <a:ext cx="2947987" cy="457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0" name="Photo Editor Foto" r:id="rId5" imgW="4180952" imgH="6485714" progId="MSPhotoEd.3">
                  <p:embed/>
                </p:oleObj>
              </mc:Choice>
              <mc:Fallback>
                <p:oleObj name="Photo Editor Foto" r:id="rId5" imgW="4180952" imgH="6485714" progId="MSPhotoEd.3">
                  <p:embed/>
                  <p:pic>
                    <p:nvPicPr>
                      <p:cNvPr id="18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85581" y="1621765"/>
                        <a:ext cx="2947987" cy="4572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442754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Repeater (RPT)</a:t>
            </a:r>
            <a:endParaRPr lang="da-DK" sz="5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Tekstfelt 5"/>
          <p:cNvSpPr txBox="1"/>
          <p:nvPr/>
        </p:nvSpPr>
        <p:spPr>
          <a:xfrm>
            <a:off x="6312225" y="3362156"/>
            <a:ext cx="54987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da-DK" altLang="da-DK" dirty="0"/>
              <a:t>RS 485 Bus repeater</a:t>
            </a:r>
            <a:br>
              <a:rPr lang="da-DK" altLang="da-DK" dirty="0"/>
            </a:br>
            <a:endParaRPr lang="da-DK" altLang="da-DK" dirty="0"/>
          </a:p>
          <a:p>
            <a:pPr>
              <a:buFont typeface="Wingdings" panose="05000000000000000000" pitchFamily="2" charset="2"/>
              <a:buChar char="§"/>
            </a:pPr>
            <a:r>
              <a:rPr lang="da-DK" altLang="da-DK" dirty="0"/>
              <a:t>Gør det muligt at lave stubbe og stjernepunkter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729" y="979097"/>
            <a:ext cx="5401067" cy="60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330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sv-SE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Repeater funktioner</a:t>
            </a:r>
            <a:endParaRPr lang="da-DK" sz="5000" b="1" dirty="0">
              <a:solidFill>
                <a:schemeClr val="bg1"/>
              </a:solidFill>
              <a:latin typeface="Humanst521 BT" panose="020B0602020204020204" pitchFamily="34" charset="0"/>
            </a:endParaRPr>
          </a:p>
        </p:txBody>
      </p:sp>
      <p:sp>
        <p:nvSpPr>
          <p:cNvPr id="18" name="Tekstfelt 17"/>
          <p:cNvSpPr txBox="1"/>
          <p:nvPr/>
        </p:nvSpPr>
        <p:spPr>
          <a:xfrm>
            <a:off x="769015" y="1991408"/>
            <a:ext cx="3431886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lvl="2" defTabSz="652463">
              <a:lnSpc>
                <a:spcPct val="150000"/>
              </a:lnSpc>
              <a:buClr>
                <a:srgbClr val="0070C0"/>
              </a:buClr>
              <a:tabLst>
                <a:tab pos="1262063" algn="l"/>
              </a:tabLst>
            </a:pPr>
            <a:r>
              <a:rPr lang="da-DK" altLang="da-DK" sz="2400" dirty="0">
                <a:latin typeface="Myriad Pro" panose="020B0503030403020204" pitchFamily="34" charset="0"/>
              </a:rPr>
              <a:t>Forlængelse</a:t>
            </a:r>
            <a:r>
              <a:rPr lang="sv-SE" altLang="da-DK" sz="2400" dirty="0">
                <a:latin typeface="Myriad Pro" panose="020B0503030403020204" pitchFamily="34" charset="0"/>
              </a:rPr>
              <a:t> </a:t>
            </a:r>
            <a:r>
              <a:rPr lang="da-DK" altLang="da-DK" sz="2400" dirty="0">
                <a:latin typeface="Myriad Pro" panose="020B0503030403020204" pitchFamily="34" charset="0"/>
              </a:rPr>
              <a:t>af</a:t>
            </a:r>
            <a:r>
              <a:rPr lang="sv-SE" altLang="da-DK" sz="2400" dirty="0">
                <a:latin typeface="Myriad Pro" panose="020B0503030403020204" pitchFamily="34" charset="0"/>
              </a:rPr>
              <a:t> bus</a:t>
            </a:r>
          </a:p>
        </p:txBody>
      </p:sp>
      <p:sp>
        <p:nvSpPr>
          <p:cNvPr id="23" name="Tekstfelt 22"/>
          <p:cNvSpPr txBox="1"/>
          <p:nvPr/>
        </p:nvSpPr>
        <p:spPr>
          <a:xfrm>
            <a:off x="769015" y="3776114"/>
            <a:ext cx="3431886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lvl="2" defTabSz="652463">
              <a:lnSpc>
                <a:spcPct val="150000"/>
              </a:lnSpc>
              <a:buClr>
                <a:srgbClr val="0070C0"/>
              </a:buClr>
              <a:tabLst>
                <a:tab pos="1262063" algn="l"/>
              </a:tabLst>
            </a:pPr>
            <a:r>
              <a:rPr lang="da-DK" altLang="da-DK" sz="2400" dirty="0">
                <a:latin typeface="Myriad Pro" panose="020B0503030403020204" pitchFamily="34" charset="0"/>
              </a:rPr>
              <a:t>Afgrening af bus</a:t>
            </a:r>
          </a:p>
        </p:txBody>
      </p:sp>
      <p:sp>
        <p:nvSpPr>
          <p:cNvPr id="10" name="Tekstfelt 9"/>
          <p:cNvSpPr txBox="1"/>
          <p:nvPr/>
        </p:nvSpPr>
        <p:spPr>
          <a:xfrm>
            <a:off x="990600" y="5304060"/>
            <a:ext cx="1092517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Repeateren selv bruger en enhed på hvert segment af bussen, </a:t>
            </a:r>
            <a:br>
              <a:rPr lang="da-DK" dirty="0"/>
            </a:br>
            <a:r>
              <a:rPr lang="da-DK" dirty="0"/>
              <a:t>hvilket vil sige, at der på det første segment kan tilsluttes 127 </a:t>
            </a:r>
            <a:br>
              <a:rPr lang="da-DK" dirty="0"/>
            </a:br>
            <a:r>
              <a:rPr lang="da-DK" dirty="0"/>
              <a:t>enheder (126 + repeater = 127). </a:t>
            </a:r>
            <a:br>
              <a:rPr lang="da-DK" dirty="0"/>
            </a:br>
            <a:endParaRPr lang="da-DK" dirty="0"/>
          </a:p>
          <a:p>
            <a:r>
              <a:rPr lang="da-DK" dirty="0"/>
              <a:t>Efter repeateren kan der også tilsluttes 127 enheder, dog </a:t>
            </a:r>
            <a:r>
              <a:rPr lang="sv-SE" b="1" dirty="0"/>
              <a:t>max 200 </a:t>
            </a:r>
            <a:r>
              <a:rPr lang="da-DK" b="1" dirty="0"/>
              <a:t>enheder</a:t>
            </a:r>
            <a:r>
              <a:rPr lang="sv-SE" b="1" dirty="0"/>
              <a:t> på </a:t>
            </a:r>
            <a:r>
              <a:rPr lang="da-DK" b="1" dirty="0"/>
              <a:t>hver</a:t>
            </a:r>
            <a:r>
              <a:rPr lang="sv-SE" b="1" dirty="0"/>
              <a:t> bus</a:t>
            </a:r>
            <a:r>
              <a:rPr lang="sv-SE" dirty="0"/>
              <a:t>. </a:t>
            </a:r>
            <a:endParaRPr lang="da-DK" dirty="0"/>
          </a:p>
        </p:txBody>
      </p:sp>
      <p:graphicFrame>
        <p:nvGraphicFramePr>
          <p:cNvPr id="12" name="Object 5"/>
          <p:cNvGraphicFramePr>
            <a:graphicFrameLocks noChangeAspect="1"/>
          </p:cNvGraphicFramePr>
          <p:nvPr/>
        </p:nvGraphicFramePr>
        <p:xfrm>
          <a:off x="4856351" y="3315962"/>
          <a:ext cx="5611353" cy="29508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8" name="Visio" r:id="rId4" imgW="4845753" imgH="2548584" progId="Visio.Drawing.11">
                  <p:embed/>
                </p:oleObj>
              </mc:Choice>
              <mc:Fallback>
                <p:oleObj name="Visio" r:id="rId4" imgW="4845753" imgH="2548584" progId="Visio.Drawing.11">
                  <p:embed/>
                  <p:pic>
                    <p:nvPicPr>
                      <p:cNvPr id="12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6351" y="3315962"/>
                        <a:ext cx="5611353" cy="29508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7"/>
          <p:cNvGraphicFramePr>
            <a:graphicFrameLocks noChangeAspect="1"/>
          </p:cNvGraphicFramePr>
          <p:nvPr/>
        </p:nvGraphicFramePr>
        <p:xfrm>
          <a:off x="4856355" y="1009780"/>
          <a:ext cx="6264496" cy="19691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" name="Visio" r:id="rId6" imgW="5489101" imgH="1723950" progId="Visio.Drawing.11">
                  <p:embed/>
                </p:oleObj>
              </mc:Choice>
              <mc:Fallback>
                <p:oleObj name="Visio" r:id="rId6" imgW="5489101" imgH="1723950" progId="Visio.Drawing.11">
                  <p:embed/>
                  <p:pic>
                    <p:nvPicPr>
                      <p:cNvPr id="13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56355" y="1009780"/>
                        <a:ext cx="6264496" cy="196919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29487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sv-SE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Repeater funktioner</a:t>
            </a:r>
            <a:endParaRPr lang="da-DK" sz="5000" b="1" dirty="0">
              <a:solidFill>
                <a:schemeClr val="bg1"/>
              </a:solidFill>
              <a:latin typeface="Humanst521 BT" panose="020B0602020204020204" pitchFamily="34" charset="0"/>
            </a:endParaRPr>
          </a:p>
        </p:txBody>
      </p:sp>
      <p:sp>
        <p:nvSpPr>
          <p:cNvPr id="18" name="Tekstfelt 17"/>
          <p:cNvSpPr txBox="1"/>
          <p:nvPr/>
        </p:nvSpPr>
        <p:spPr>
          <a:xfrm>
            <a:off x="588039" y="3267758"/>
            <a:ext cx="3940418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4625" lvl="2" defTabSz="652463">
              <a:lnSpc>
                <a:spcPct val="150000"/>
              </a:lnSpc>
              <a:buClr>
                <a:srgbClr val="0070C0"/>
              </a:buClr>
              <a:tabLst>
                <a:tab pos="1262063" algn="l"/>
              </a:tabLst>
            </a:pPr>
            <a:r>
              <a:rPr lang="da-DK" altLang="da-DK" sz="2400" dirty="0">
                <a:latin typeface="Myriad Pro" panose="020B0503030403020204" pitchFamily="34" charset="0"/>
              </a:rPr>
              <a:t> Bus med flere afgreninger </a:t>
            </a:r>
          </a:p>
        </p:txBody>
      </p:sp>
      <p:graphicFrame>
        <p:nvGraphicFramePr>
          <p:cNvPr id="6" name="Object 4"/>
          <p:cNvGraphicFramePr>
            <a:graphicFrameLocks noChangeAspect="1"/>
          </p:cNvGraphicFramePr>
          <p:nvPr/>
        </p:nvGraphicFramePr>
        <p:xfrm>
          <a:off x="3335383" y="1375954"/>
          <a:ext cx="6742514" cy="49281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8" name="Visio" r:id="rId4" imgW="6434542" imgH="4702468" progId="Visio.Drawing.11">
                  <p:embed/>
                </p:oleObj>
              </mc:Choice>
              <mc:Fallback>
                <p:oleObj name="Visio" r:id="rId4" imgW="6434542" imgH="4702468" progId="Visio.Drawing.11">
                  <p:embed/>
                  <p:pic>
                    <p:nvPicPr>
                      <p:cNvPr id="6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5383" y="1375954"/>
                        <a:ext cx="6742514" cy="49281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070592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CMU</a:t>
            </a:r>
            <a:endParaRPr lang="da-DK" sz="5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Tekstfelt 5"/>
          <p:cNvSpPr txBox="1"/>
          <p:nvPr/>
        </p:nvSpPr>
        <p:spPr>
          <a:xfrm>
            <a:off x="6312225" y="2533481"/>
            <a:ext cx="5498775" cy="308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Kortlæser</a:t>
            </a:r>
            <a:r>
              <a:rPr lang="sv-SE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port (Wiegand 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protokol</a:t>
            </a:r>
            <a:r>
              <a:rPr lang="sv-SE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)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1 overvåget indgang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1 relæudgang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2 open collector udgange  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Sabotagekontakt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Mulighed for op til 3 indgange på bekostning af LED udgange</a:t>
            </a:r>
          </a:p>
          <a:p>
            <a:pPr marL="34290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OBS på NOX er det V+ der er styrende i alarm kredsen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59" y="935349"/>
            <a:ext cx="5401067" cy="5882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0236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51" y="-11151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>
                <a:solidFill>
                  <a:schemeClr val="bg1"/>
                </a:solidFill>
                <a:latin typeface="Humanst521 BT"/>
              </a:rPr>
              <a:t>NOX versioner</a:t>
            </a:r>
          </a:p>
        </p:txBody>
      </p:sp>
      <p:pic>
        <p:nvPicPr>
          <p:cNvPr id="5" name="Billede 5" descr="Et billede, der indeholder skærmbillede&#10;&#10;Beskrivelse, der er oprettet med meget høj tiltro">
            <a:extLst>
              <a:ext uri="{FF2B5EF4-FFF2-40B4-BE49-F238E27FC236}">
                <a16:creationId xmlns:a16="http://schemas.microsoft.com/office/drawing/2014/main" id="{38A05881-4BDA-4EFB-A8A6-E517E7BE0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2549" y="1162940"/>
            <a:ext cx="7061199" cy="550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664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sv-SE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NOX CMU – Wiegand modul</a:t>
            </a:r>
            <a:endParaRPr lang="da-DK" sz="4000" b="1" dirty="0">
              <a:solidFill>
                <a:schemeClr val="bg1"/>
              </a:solidFill>
              <a:latin typeface="Humanst521 BT" panose="020B0602020204020204" pitchFamily="34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436937" y="5926904"/>
            <a:ext cx="15843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a-DK" altLang="da-DK" sz="1800" dirty="0">
                <a:latin typeface="Myriad Pro" panose="020B0503030403020204" pitchFamily="34" charset="0"/>
              </a:rPr>
              <a:t>BUS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5172075" y="5851091"/>
            <a:ext cx="297179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a-DK" altLang="da-DK" sz="1800" dirty="0">
                <a:latin typeface="Arial" panose="020B0604020202020204" pitchFamily="34" charset="0"/>
              </a:rPr>
              <a:t>Modstands overvåget indgang, tilslutning for kortlæser med 2 lysdioder</a:t>
            </a: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7777161" y="5611402"/>
            <a:ext cx="2624138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a-DK" altLang="da-DK" sz="1800" dirty="0">
                <a:latin typeface="Myriad Pro" panose="020B0503030403020204" pitchFamily="34" charset="0"/>
              </a:rPr>
              <a:t>Relæ, frit </a:t>
            </a:r>
          </a:p>
          <a:p>
            <a:pPr algn="ctr">
              <a:spcBef>
                <a:spcPct val="50000"/>
              </a:spcBef>
            </a:pPr>
            <a:r>
              <a:rPr lang="da-DK" altLang="da-DK" sz="1800" dirty="0">
                <a:latin typeface="Myriad Pro" panose="020B0503030403020204" pitchFamily="34" charset="0"/>
              </a:rPr>
              <a:t>programmerbar</a:t>
            </a:r>
          </a:p>
        </p:txBody>
      </p:sp>
      <p:sp>
        <p:nvSpPr>
          <p:cNvPr id="21" name="Tekstfelt 20"/>
          <p:cNvSpPr txBox="1"/>
          <p:nvPr/>
        </p:nvSpPr>
        <p:spPr>
          <a:xfrm>
            <a:off x="8868561" y="2993260"/>
            <a:ext cx="613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sv-SE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NOX CMU: </a:t>
            </a:r>
            <a:br>
              <a:rPr lang="sv-SE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</a:br>
            <a:r>
              <a:rPr lang="da-DK" altLang="da-DK" dirty="0">
                <a:latin typeface="Arial" panose="020B0604020202020204" pitchFamily="34" charset="0"/>
              </a:rPr>
              <a:t>Universel bit længde og</a:t>
            </a:r>
            <a:br>
              <a:rPr lang="da-DK" altLang="da-DK" dirty="0">
                <a:latin typeface="Arial" panose="020B0604020202020204" pitchFamily="34" charset="0"/>
              </a:rPr>
            </a:br>
            <a:r>
              <a:rPr lang="da-DK" altLang="da-DK" dirty="0">
                <a:latin typeface="Arial" panose="020B0604020202020204" pitchFamily="34" charset="0"/>
              </a:rPr>
              <a:t>antal indgange/udgange</a:t>
            </a:r>
            <a:endParaRPr lang="sv-SE" altLang="da-DK" kern="0" dirty="0">
              <a:solidFill>
                <a:srgbClr val="000000"/>
              </a:solidFill>
              <a:latin typeface="Myriad Pro" panose="020B0503030403020204" pitchFamily="34" charset="0"/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5241" y="1409701"/>
            <a:ext cx="4168868" cy="4145342"/>
          </a:xfrm>
          <a:prstGeom prst="rect">
            <a:avLst/>
          </a:prstGeom>
        </p:spPr>
      </p:pic>
      <p:sp>
        <p:nvSpPr>
          <p:cNvPr id="11" name="Line 11"/>
          <p:cNvSpPr>
            <a:spLocks noChangeShapeType="1"/>
          </p:cNvSpPr>
          <p:nvPr/>
        </p:nvSpPr>
        <p:spPr bwMode="auto">
          <a:xfrm flipH="1" flipV="1">
            <a:off x="7734298" y="5122468"/>
            <a:ext cx="804630" cy="592531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 dirty="0"/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 flipV="1">
            <a:off x="4286250" y="5295900"/>
            <a:ext cx="657225" cy="631004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 dirty="0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H="1" flipV="1">
            <a:off x="6324599" y="5362573"/>
            <a:ext cx="173040" cy="488517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 dirty="0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flipV="1">
            <a:off x="6497639" y="5362573"/>
            <a:ext cx="303210" cy="488517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198260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CMO</a:t>
            </a:r>
            <a:endParaRPr lang="da-DK" sz="5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Tekstfelt 5"/>
          <p:cNvSpPr txBox="1"/>
          <p:nvPr/>
        </p:nvSpPr>
        <p:spPr>
          <a:xfrm>
            <a:off x="6312225" y="2562056"/>
            <a:ext cx="5498775" cy="3167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Modul til OSDP v2 protokol kortlæsere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3 programmerbare LED 'er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1 overvåget indgang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1 relæudgang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2 open collector udgange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Sabotagekontakt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Mulighed for ind- og udlæser på samme modul</a:t>
            </a:r>
          </a:p>
          <a:p>
            <a:pPr marL="34290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OBS på NOX er det V+ der er styrende i alarm kredsen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40210">
            <a:off x="199992" y="958903"/>
            <a:ext cx="5835156" cy="5897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927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sv-SE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NOX CMO – OSDP modul</a:t>
            </a:r>
            <a:endParaRPr lang="da-DK" sz="4000" b="1" dirty="0">
              <a:solidFill>
                <a:schemeClr val="bg1"/>
              </a:solidFill>
              <a:latin typeface="Humanst521 BT" panose="020B0602020204020204" pitchFamily="34" charset="0"/>
            </a:endParaRPr>
          </a:p>
        </p:txBody>
      </p:sp>
      <p:sp>
        <p:nvSpPr>
          <p:cNvPr id="17" name="Text Box 6"/>
          <p:cNvSpPr txBox="1">
            <a:spLocks noChangeArrowheads="1"/>
          </p:cNvSpPr>
          <p:nvPr/>
        </p:nvSpPr>
        <p:spPr bwMode="auto">
          <a:xfrm>
            <a:off x="3408362" y="6050729"/>
            <a:ext cx="15843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a-DK" altLang="da-DK" sz="1800" dirty="0">
                <a:latin typeface="Myriad Pro" panose="020B0503030403020204" pitchFamily="34" charset="0"/>
              </a:rPr>
              <a:t>BUS</a:t>
            </a:r>
          </a:p>
        </p:txBody>
      </p:sp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4991101" y="5851091"/>
            <a:ext cx="28067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a-DK" altLang="da-DK" sz="1800" dirty="0">
                <a:latin typeface="Arial" panose="020B0604020202020204" pitchFamily="34" charset="0"/>
              </a:rPr>
              <a:t>Modstands overvåget indgang, tilslutning for kortlæser</a:t>
            </a:r>
            <a:endParaRPr lang="sv-SE" altLang="da-DK" sz="1800" dirty="0">
              <a:latin typeface="Myriad Pro" panose="020B0503030403020204" pitchFamily="34" charset="0"/>
            </a:endParaRPr>
          </a:p>
        </p:txBody>
      </p:sp>
      <p:sp>
        <p:nvSpPr>
          <p:cNvPr id="20" name="Text Box 6"/>
          <p:cNvSpPr txBox="1">
            <a:spLocks noChangeArrowheads="1"/>
          </p:cNvSpPr>
          <p:nvPr/>
        </p:nvSpPr>
        <p:spPr bwMode="auto">
          <a:xfrm>
            <a:off x="7777161" y="5611402"/>
            <a:ext cx="26241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a-DK" altLang="da-DK" sz="1800" dirty="0">
                <a:latin typeface="Myriad Pro" panose="020B0503030403020204" pitchFamily="34" charset="0"/>
              </a:rPr>
              <a:t>Relæ, frit </a:t>
            </a:r>
            <a:br>
              <a:rPr lang="da-DK" altLang="da-DK" sz="1800" dirty="0">
                <a:latin typeface="Myriad Pro" panose="020B0503030403020204" pitchFamily="34" charset="0"/>
              </a:rPr>
            </a:br>
            <a:r>
              <a:rPr lang="da-DK" altLang="da-DK" sz="1800" dirty="0">
                <a:latin typeface="Myriad Pro" panose="020B0503030403020204" pitchFamily="34" charset="0"/>
              </a:rPr>
              <a:t>programmerbar</a:t>
            </a:r>
          </a:p>
        </p:txBody>
      </p:sp>
      <p:sp>
        <p:nvSpPr>
          <p:cNvPr id="21" name="Tekstfelt 20"/>
          <p:cNvSpPr txBox="1"/>
          <p:nvPr/>
        </p:nvSpPr>
        <p:spPr>
          <a:xfrm>
            <a:off x="8735211" y="2993260"/>
            <a:ext cx="6136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sv-SE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NOX CMO: </a:t>
            </a:r>
            <a:br>
              <a:rPr lang="sv-SE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</a:br>
            <a:r>
              <a:rPr lang="da-DK" altLang="da-DK" dirty="0">
                <a:latin typeface="Arial" charset="0"/>
              </a:rPr>
              <a:t>Understøtter OSDP format </a:t>
            </a: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139" y="1409701"/>
            <a:ext cx="4157071" cy="4145342"/>
          </a:xfrm>
          <a:prstGeom prst="rect">
            <a:avLst/>
          </a:prstGeom>
        </p:spPr>
      </p:pic>
      <p:sp>
        <p:nvSpPr>
          <p:cNvPr id="11" name="Line 11"/>
          <p:cNvSpPr>
            <a:spLocks noChangeShapeType="1"/>
          </p:cNvSpPr>
          <p:nvPr/>
        </p:nvSpPr>
        <p:spPr bwMode="auto">
          <a:xfrm flipH="1" flipV="1">
            <a:off x="7734298" y="5122468"/>
            <a:ext cx="804630" cy="592531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 dirty="0"/>
          </a:p>
        </p:txBody>
      </p:sp>
      <p:sp>
        <p:nvSpPr>
          <p:cNvPr id="14" name="Line 5"/>
          <p:cNvSpPr>
            <a:spLocks noChangeShapeType="1"/>
          </p:cNvSpPr>
          <p:nvPr/>
        </p:nvSpPr>
        <p:spPr bwMode="auto">
          <a:xfrm flipV="1">
            <a:off x="4257675" y="5419725"/>
            <a:ext cx="657225" cy="631004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 dirty="0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H="1" flipV="1">
            <a:off x="6324599" y="5362573"/>
            <a:ext cx="173040" cy="488517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 dirty="0"/>
          </a:p>
        </p:txBody>
      </p:sp>
      <p:sp>
        <p:nvSpPr>
          <p:cNvPr id="13" name="Line 7"/>
          <p:cNvSpPr>
            <a:spLocks noChangeShapeType="1"/>
          </p:cNvSpPr>
          <p:nvPr/>
        </p:nvSpPr>
        <p:spPr bwMode="auto">
          <a:xfrm flipV="1">
            <a:off x="6497639" y="5362573"/>
            <a:ext cx="303210" cy="488517"/>
          </a:xfrm>
          <a:prstGeom prst="line">
            <a:avLst/>
          </a:prstGeom>
          <a:noFill/>
          <a:ln w="25400">
            <a:solidFill>
              <a:srgbClr val="0070C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82296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THS</a:t>
            </a:r>
            <a:endParaRPr lang="da-DK" sz="5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Tekstfelt 5"/>
          <p:cNvSpPr txBox="1"/>
          <p:nvPr/>
        </p:nvSpPr>
        <p:spPr>
          <a:xfrm>
            <a:off x="6312225" y="3028781"/>
            <a:ext cx="5498775" cy="1449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sv-SE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1 Temperatur 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måler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sv-SE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1 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Fugt</a:t>
            </a:r>
            <a:r>
              <a:rPr lang="sv-SE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måler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sv-SE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1 </a:t>
            </a:r>
            <a:r>
              <a:rPr lang="da-DK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Relæudgang</a:t>
            </a: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sv-SE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Sabotage kontakt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59" y="1120387"/>
            <a:ext cx="5401067" cy="5413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2009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NMB</a:t>
            </a:r>
            <a:endParaRPr lang="da-DK" sz="5000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Tekstfelt 5"/>
          <p:cNvSpPr txBox="1"/>
          <p:nvPr/>
        </p:nvSpPr>
        <p:spPr>
          <a:xfrm>
            <a:off x="6354962" y="3713768"/>
            <a:ext cx="5498775" cy="72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Plug-in Base </a:t>
            </a:r>
            <a:r>
              <a:rPr lang="en-US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til</a:t>
            </a:r>
            <a:r>
              <a:rPr lang="en-US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5 NOX </a:t>
            </a:r>
            <a:r>
              <a:rPr lang="en-US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moduler</a:t>
            </a:r>
            <a:endParaRPr lang="en-US" altLang="da-DK" kern="0" dirty="0">
              <a:solidFill>
                <a:srgbClr val="000000"/>
              </a:solidFill>
              <a:latin typeface="Myriad Pro" panose="020B0503030403020204" pitchFamily="34" charset="0"/>
            </a:endParaRPr>
          </a:p>
          <a:p>
            <a:pPr marL="342900" lvl="0" indent="-342900" fontAlgn="base">
              <a:spcBef>
                <a:spcPct val="30000"/>
              </a:spcBef>
              <a:spcAft>
                <a:spcPct val="0"/>
              </a:spcAft>
              <a:buClr>
                <a:srgbClr val="0070B8"/>
              </a:buClr>
              <a:buSzPct val="110000"/>
              <a:buFont typeface="Arial" panose="020B0604020202020204" pitchFamily="34" charset="0"/>
              <a:buChar char="•"/>
            </a:pPr>
            <a:r>
              <a:rPr lang="en-US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Ikke</a:t>
            </a:r>
            <a:r>
              <a:rPr lang="en-US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</a:t>
            </a:r>
            <a:r>
              <a:rPr lang="en-US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godkendt</a:t>
            </a:r>
            <a:r>
              <a:rPr lang="en-US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 </a:t>
            </a:r>
            <a:r>
              <a:rPr lang="en-US" altLang="da-DK" kern="0" dirty="0" err="1">
                <a:solidFill>
                  <a:srgbClr val="000000"/>
                </a:solidFill>
                <a:latin typeface="Myriad Pro" panose="020B0503030403020204" pitchFamily="34" charset="0"/>
              </a:rPr>
              <a:t>iht</a:t>
            </a:r>
            <a:r>
              <a:rPr lang="en-US" altLang="da-DK" kern="0" dirty="0">
                <a:solidFill>
                  <a:srgbClr val="000000"/>
                </a:solidFill>
                <a:latin typeface="Myriad Pro" panose="020B0503030403020204" pitchFamily="34" charset="0"/>
              </a:rPr>
              <a:t>. EN-50131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91C163B4-FE9C-4D07-BCA9-414433E80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080584"/>
            <a:ext cx="5635701" cy="5635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22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>
                <a:solidFill>
                  <a:schemeClr val="bg1"/>
                </a:solidFill>
                <a:latin typeface="Humanst521 BT" panose="020B0602020204020204" pitchFamily="34" charset="0"/>
              </a:rPr>
              <a:t>Agenda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701964" y="1253401"/>
            <a:ext cx="11406909" cy="2539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Overordnet gennemgang af NOX Systemet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Vigtige punkter at huske på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Kabel typer der benyttes til NOX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Montering af RS-485 Bus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Moduler til NOX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endParaRPr lang="da-DK" altLang="da-DK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7198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21566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>
                <a:solidFill>
                  <a:schemeClr val="bg1"/>
                </a:solidFill>
                <a:latin typeface="Humanst521 BT" panose="020B0602020204020204" pitchFamily="34" charset="0"/>
              </a:rPr>
              <a:t>Tak for i dag….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84CA8922-2840-4B17-B985-367F5ED787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6142" y="1919238"/>
            <a:ext cx="6972299" cy="3921918"/>
          </a:xfrm>
          <a:prstGeom prst="rect">
            <a:avLst/>
          </a:prstGeom>
        </p:spPr>
      </p:pic>
      <p:sp>
        <p:nvSpPr>
          <p:cNvPr id="12" name="Tekstfelt 11"/>
          <p:cNvSpPr txBox="1"/>
          <p:nvPr/>
        </p:nvSpPr>
        <p:spPr>
          <a:xfrm>
            <a:off x="4981576" y="3445259"/>
            <a:ext cx="6534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000">
                <a:latin typeface="Myriad Pro" panose="020B0503030403020204" pitchFamily="34" charset="0"/>
              </a:rPr>
              <a:t>Find mere information om NOX systemet her:</a:t>
            </a:r>
          </a:p>
        </p:txBody>
      </p:sp>
      <p:sp>
        <p:nvSpPr>
          <p:cNvPr id="13" name="Tekstfelt 12"/>
          <p:cNvSpPr txBox="1"/>
          <p:nvPr/>
        </p:nvSpPr>
        <p:spPr>
          <a:xfrm>
            <a:off x="4762501" y="3845369"/>
            <a:ext cx="69723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sv-SE" altLang="da-DK" sz="3600">
                <a:latin typeface="Myriad Pro" panose="020B0503030403020204" pitchFamily="34" charset="0"/>
                <a:hlinkClick r:id="rId4"/>
              </a:rPr>
              <a:t>www.aras.dk</a:t>
            </a:r>
            <a:endParaRPr lang="sv-SE" altLang="da-DK" sz="3600">
              <a:latin typeface="Myriad Pro" panose="020B0503030403020204" pitchFamily="34" charset="0"/>
            </a:endParaRP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sv-SE" altLang="da-DK" sz="3600">
                <a:latin typeface="Myriad Pro" panose="020B0503030403020204" pitchFamily="34" charset="0"/>
                <a:hlinkClick r:id="rId5"/>
              </a:rPr>
              <a:t>www.noxsystems.dk</a:t>
            </a:r>
            <a:endParaRPr lang="sv-SE" altLang="da-DK" sz="360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75008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09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>
                <a:solidFill>
                  <a:schemeClr val="bg1"/>
                </a:solidFill>
                <a:latin typeface="Humanst521 BT" panose="020B0602020204020204" pitchFamily="34" charset="0"/>
              </a:rPr>
              <a:t>Systemopbygning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83127" y="1222177"/>
            <a:ext cx="12025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ct val="0"/>
              </a:spcAft>
            </a:pPr>
            <a:r>
              <a:rPr lang="da-DK" altLang="da-DK" sz="2400">
                <a:latin typeface="Myriad Pro" panose="020B0503030403020204" pitchFamily="34" charset="0"/>
              </a:rPr>
              <a:t>Et fleksibelt system til AIA, ADK, temperatur og museumsalarm, der kan udvides efter behov.</a:t>
            </a:r>
            <a:endParaRPr lang="sv-SE" altLang="da-DK" sz="2400">
              <a:latin typeface="Myriad Pro" panose="020B0503030403020204" pitchFamily="34" charset="0"/>
            </a:endParaRPr>
          </a:p>
        </p:txBody>
      </p:sp>
      <p:sp>
        <p:nvSpPr>
          <p:cNvPr id="9" name="Tekstfelt 8"/>
          <p:cNvSpPr txBox="1"/>
          <p:nvPr/>
        </p:nvSpPr>
        <p:spPr>
          <a:xfrm>
            <a:off x="1073550" y="1774766"/>
            <a:ext cx="110353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ct val="0"/>
              </a:spcAft>
            </a:pPr>
            <a:r>
              <a:rPr lang="da-DK" altLang="da-DK" sz="2400" b="1">
                <a:latin typeface="Myriad Pro" panose="020B0503030403020204" pitchFamily="34" charset="0"/>
              </a:rPr>
              <a:t>Eksempel på et systems opbygning</a:t>
            </a:r>
          </a:p>
        </p:txBody>
      </p:sp>
      <p:sp>
        <p:nvSpPr>
          <p:cNvPr id="10" name="Line 11"/>
          <p:cNvSpPr>
            <a:spLocks noChangeShapeType="1"/>
          </p:cNvSpPr>
          <p:nvPr/>
        </p:nvSpPr>
        <p:spPr bwMode="auto">
          <a:xfrm flipH="1" flipV="1">
            <a:off x="1642699" y="3531927"/>
            <a:ext cx="6167" cy="14605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476" y="4054749"/>
            <a:ext cx="1720262" cy="2384347"/>
          </a:xfrm>
          <a:prstGeom prst="rect">
            <a:avLst/>
          </a:prstGeom>
        </p:spPr>
      </p:pic>
      <p:sp>
        <p:nvSpPr>
          <p:cNvPr id="29" name="Line 27"/>
          <p:cNvSpPr>
            <a:spLocks noChangeShapeType="1"/>
          </p:cNvSpPr>
          <p:nvPr/>
        </p:nvSpPr>
        <p:spPr bwMode="auto">
          <a:xfrm>
            <a:off x="1651482" y="4984807"/>
            <a:ext cx="3667509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cxnSp>
        <p:nvCxnSpPr>
          <p:cNvPr id="31" name="Lige forbindelse 30"/>
          <p:cNvCxnSpPr>
            <a:cxnSpLocks noChangeShapeType="1"/>
          </p:cNvCxnSpPr>
          <p:nvPr/>
        </p:nvCxnSpPr>
        <p:spPr bwMode="auto">
          <a:xfrm flipH="1">
            <a:off x="5020541" y="4886382"/>
            <a:ext cx="298452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Lige forbindelse 33"/>
          <p:cNvCxnSpPr>
            <a:cxnSpLocks noChangeShapeType="1"/>
          </p:cNvCxnSpPr>
          <p:nvPr/>
        </p:nvCxnSpPr>
        <p:spPr bwMode="auto">
          <a:xfrm flipH="1">
            <a:off x="5020541" y="5072120"/>
            <a:ext cx="298452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Lige forbindelse 34"/>
          <p:cNvCxnSpPr>
            <a:cxnSpLocks noChangeShapeType="1"/>
          </p:cNvCxnSpPr>
          <p:nvPr/>
        </p:nvCxnSpPr>
        <p:spPr bwMode="auto">
          <a:xfrm>
            <a:off x="5020541" y="5064500"/>
            <a:ext cx="0" cy="1193425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2" name="Billede 4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6123" y="5228168"/>
            <a:ext cx="1196362" cy="1303035"/>
          </a:xfrm>
          <a:prstGeom prst="rect">
            <a:avLst/>
          </a:prstGeom>
        </p:spPr>
      </p:pic>
      <p:cxnSp>
        <p:nvCxnSpPr>
          <p:cNvPr id="36" name="Lige forbindelse 35"/>
          <p:cNvCxnSpPr>
            <a:cxnSpLocks noChangeShapeType="1"/>
          </p:cNvCxnSpPr>
          <p:nvPr/>
        </p:nvCxnSpPr>
        <p:spPr bwMode="auto">
          <a:xfrm flipH="1">
            <a:off x="3374304" y="6251315"/>
            <a:ext cx="1646237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Lige forbindelse 36"/>
          <p:cNvCxnSpPr>
            <a:cxnSpLocks noChangeShapeType="1"/>
          </p:cNvCxnSpPr>
          <p:nvPr/>
        </p:nvCxnSpPr>
        <p:spPr bwMode="auto">
          <a:xfrm flipV="1">
            <a:off x="3374304" y="6091295"/>
            <a:ext cx="0" cy="15240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Lige forbindelse 37"/>
          <p:cNvCxnSpPr>
            <a:cxnSpLocks noChangeShapeType="1"/>
          </p:cNvCxnSpPr>
          <p:nvPr/>
        </p:nvCxnSpPr>
        <p:spPr bwMode="auto">
          <a:xfrm flipH="1">
            <a:off x="2321406" y="6251315"/>
            <a:ext cx="1052898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4" name="Billed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225" y="5171277"/>
            <a:ext cx="1121504" cy="1537954"/>
          </a:xfrm>
          <a:prstGeom prst="rect">
            <a:avLst/>
          </a:prstGeom>
        </p:spPr>
      </p:pic>
      <p:pic>
        <p:nvPicPr>
          <p:cNvPr id="45" name="Billede 4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550" y="2504132"/>
            <a:ext cx="1097391" cy="1275129"/>
          </a:xfrm>
          <a:prstGeom prst="rect">
            <a:avLst/>
          </a:prstGeom>
        </p:spPr>
      </p:pic>
      <p:pic>
        <p:nvPicPr>
          <p:cNvPr id="46" name="Billed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4204" y="2637587"/>
            <a:ext cx="1196362" cy="1303035"/>
          </a:xfrm>
          <a:prstGeom prst="rect">
            <a:avLst/>
          </a:prstGeom>
        </p:spPr>
      </p:pic>
      <p:sp>
        <p:nvSpPr>
          <p:cNvPr id="14" name="Line 15"/>
          <p:cNvSpPr>
            <a:spLocks noChangeShapeType="1"/>
          </p:cNvSpPr>
          <p:nvPr/>
        </p:nvSpPr>
        <p:spPr bwMode="auto">
          <a:xfrm flipV="1">
            <a:off x="2621083" y="3513195"/>
            <a:ext cx="0" cy="2587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pic>
        <p:nvPicPr>
          <p:cNvPr id="47" name="Billed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177" y="2631830"/>
            <a:ext cx="1179044" cy="1308792"/>
          </a:xfrm>
          <a:prstGeom prst="rect">
            <a:avLst/>
          </a:prstGeom>
        </p:spPr>
      </p:pic>
      <p:sp>
        <p:nvSpPr>
          <p:cNvPr id="15" name="Line 16"/>
          <p:cNvSpPr>
            <a:spLocks noChangeShapeType="1"/>
          </p:cNvSpPr>
          <p:nvPr/>
        </p:nvSpPr>
        <p:spPr bwMode="auto">
          <a:xfrm flipV="1">
            <a:off x="3808431" y="3513195"/>
            <a:ext cx="0" cy="25876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11" name="Line 12"/>
          <p:cNvSpPr>
            <a:spLocks noChangeShapeType="1"/>
          </p:cNvSpPr>
          <p:nvPr/>
        </p:nvSpPr>
        <p:spPr bwMode="auto">
          <a:xfrm>
            <a:off x="1642058" y="3771957"/>
            <a:ext cx="2173994" cy="7304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pic>
        <p:nvPicPr>
          <p:cNvPr id="48" name="Billede 4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687" y="2631830"/>
            <a:ext cx="1179044" cy="1308792"/>
          </a:xfrm>
          <a:prstGeom prst="rect">
            <a:avLst/>
          </a:prstGeom>
        </p:spPr>
      </p:pic>
      <p:sp>
        <p:nvSpPr>
          <p:cNvPr id="16" name="Line 17"/>
          <p:cNvSpPr>
            <a:spLocks noChangeShapeType="1"/>
          </p:cNvSpPr>
          <p:nvPr/>
        </p:nvSpPr>
        <p:spPr bwMode="auto">
          <a:xfrm flipV="1">
            <a:off x="5020541" y="3513194"/>
            <a:ext cx="0" cy="279399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cxnSp>
        <p:nvCxnSpPr>
          <p:cNvPr id="32" name="Lige forbindelse 31"/>
          <p:cNvCxnSpPr>
            <a:cxnSpLocks noChangeShapeType="1"/>
          </p:cNvCxnSpPr>
          <p:nvPr/>
        </p:nvCxnSpPr>
        <p:spPr bwMode="auto">
          <a:xfrm>
            <a:off x="5020541" y="3790689"/>
            <a:ext cx="0" cy="1103313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9" name="Billede 48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1359">
            <a:off x="5903044" y="2672391"/>
            <a:ext cx="1160766" cy="1229548"/>
          </a:xfrm>
          <a:prstGeom prst="rect">
            <a:avLst/>
          </a:prstGeom>
        </p:spPr>
      </p:pic>
      <p:sp>
        <p:nvSpPr>
          <p:cNvPr id="17" name="Line 18"/>
          <p:cNvSpPr>
            <a:spLocks noChangeShapeType="1"/>
          </p:cNvSpPr>
          <p:nvPr/>
        </p:nvSpPr>
        <p:spPr bwMode="auto">
          <a:xfrm flipV="1">
            <a:off x="6240780" y="3513195"/>
            <a:ext cx="3534" cy="27801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pic>
        <p:nvPicPr>
          <p:cNvPr id="50" name="Billede 49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862" y="2660959"/>
            <a:ext cx="1151047" cy="1279663"/>
          </a:xfrm>
          <a:prstGeom prst="rect">
            <a:avLst/>
          </a:prstGeom>
        </p:spPr>
      </p:pic>
      <p:sp>
        <p:nvSpPr>
          <p:cNvPr id="19" name="Line 20"/>
          <p:cNvSpPr>
            <a:spLocks noChangeShapeType="1"/>
          </p:cNvSpPr>
          <p:nvPr/>
        </p:nvSpPr>
        <p:spPr bwMode="auto">
          <a:xfrm flipV="1">
            <a:off x="8830937" y="3513195"/>
            <a:ext cx="0" cy="269874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20" name="Line 21"/>
          <p:cNvSpPr>
            <a:spLocks noChangeShapeType="1"/>
          </p:cNvSpPr>
          <p:nvPr/>
        </p:nvSpPr>
        <p:spPr bwMode="auto">
          <a:xfrm flipV="1">
            <a:off x="9184556" y="3513195"/>
            <a:ext cx="2616" cy="266066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12" name="Line 13"/>
          <p:cNvSpPr>
            <a:spLocks noChangeShapeType="1"/>
          </p:cNvSpPr>
          <p:nvPr/>
        </p:nvSpPr>
        <p:spPr bwMode="auto">
          <a:xfrm>
            <a:off x="9176937" y="3785293"/>
            <a:ext cx="484565" cy="5912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 baseline="-25000"/>
          </a:p>
        </p:txBody>
      </p:sp>
      <p:pic>
        <p:nvPicPr>
          <p:cNvPr id="51" name="Billede 5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776" y="2651994"/>
            <a:ext cx="1182032" cy="1276756"/>
          </a:xfrm>
          <a:prstGeom prst="rect">
            <a:avLst/>
          </a:prstGeom>
        </p:spPr>
      </p:pic>
      <p:sp>
        <p:nvSpPr>
          <p:cNvPr id="18" name="Line 19"/>
          <p:cNvSpPr>
            <a:spLocks noChangeShapeType="1"/>
          </p:cNvSpPr>
          <p:nvPr/>
        </p:nvSpPr>
        <p:spPr bwMode="auto">
          <a:xfrm flipH="1" flipV="1">
            <a:off x="7530283" y="3513195"/>
            <a:ext cx="182" cy="266066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>
            <a:off x="5020541" y="3783069"/>
            <a:ext cx="3818659" cy="2224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a-DK"/>
          </a:p>
        </p:txBody>
      </p:sp>
      <p:sp>
        <p:nvSpPr>
          <p:cNvPr id="54" name="Tekstfelt 53"/>
          <p:cNvSpPr txBox="1"/>
          <p:nvPr/>
        </p:nvSpPr>
        <p:spPr>
          <a:xfrm>
            <a:off x="2410773" y="2386145"/>
            <a:ext cx="806823" cy="376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latin typeface="Myriad Pro" panose="020B0503030403020204" pitchFamily="34" charset="0"/>
              </a:rPr>
              <a:t>CMU</a:t>
            </a:r>
          </a:p>
        </p:txBody>
      </p:sp>
      <p:sp>
        <p:nvSpPr>
          <p:cNvPr id="55" name="Tekstfelt 54"/>
          <p:cNvSpPr txBox="1"/>
          <p:nvPr/>
        </p:nvSpPr>
        <p:spPr>
          <a:xfrm>
            <a:off x="3600868" y="2386145"/>
            <a:ext cx="806823" cy="376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latin typeface="Myriad Pro" panose="020B0503030403020204" pitchFamily="34" charset="0"/>
              </a:rPr>
              <a:t>IO4</a:t>
            </a:r>
          </a:p>
        </p:txBody>
      </p:sp>
      <p:sp>
        <p:nvSpPr>
          <p:cNvPr id="56" name="Tekstfelt 55"/>
          <p:cNvSpPr txBox="1"/>
          <p:nvPr/>
        </p:nvSpPr>
        <p:spPr>
          <a:xfrm>
            <a:off x="4854081" y="2386145"/>
            <a:ext cx="8068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latin typeface="Myriad Pro" panose="020B0503030403020204" pitchFamily="34" charset="0"/>
              </a:rPr>
              <a:t>THS</a:t>
            </a:r>
          </a:p>
        </p:txBody>
      </p:sp>
      <p:sp>
        <p:nvSpPr>
          <p:cNvPr id="57" name="Tekstfelt 56"/>
          <p:cNvSpPr txBox="1"/>
          <p:nvPr/>
        </p:nvSpPr>
        <p:spPr>
          <a:xfrm>
            <a:off x="6066877" y="2386145"/>
            <a:ext cx="806823" cy="376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latin typeface="Myriad Pro" panose="020B0503030403020204" pitchFamily="34" charset="0"/>
              </a:rPr>
              <a:t>IO1</a:t>
            </a:r>
          </a:p>
        </p:txBody>
      </p:sp>
      <p:sp>
        <p:nvSpPr>
          <p:cNvPr id="58" name="Tekstfelt 57"/>
          <p:cNvSpPr txBox="1"/>
          <p:nvPr/>
        </p:nvSpPr>
        <p:spPr>
          <a:xfrm>
            <a:off x="7359402" y="2386145"/>
            <a:ext cx="806823" cy="376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latin typeface="Myriad Pro" panose="020B0503030403020204" pitchFamily="34" charset="0"/>
              </a:rPr>
              <a:t>RE4</a:t>
            </a:r>
          </a:p>
        </p:txBody>
      </p:sp>
      <p:sp>
        <p:nvSpPr>
          <p:cNvPr id="59" name="Tekstfelt 58"/>
          <p:cNvSpPr txBox="1"/>
          <p:nvPr/>
        </p:nvSpPr>
        <p:spPr>
          <a:xfrm>
            <a:off x="8638446" y="2386145"/>
            <a:ext cx="806823" cy="376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latin typeface="Myriad Pro" panose="020B0503030403020204" pitchFamily="34" charset="0"/>
              </a:rPr>
              <a:t>RPT</a:t>
            </a:r>
          </a:p>
        </p:txBody>
      </p:sp>
      <p:sp>
        <p:nvSpPr>
          <p:cNvPr id="60" name="Tekstfelt 59"/>
          <p:cNvSpPr txBox="1"/>
          <p:nvPr/>
        </p:nvSpPr>
        <p:spPr>
          <a:xfrm>
            <a:off x="6815116" y="4234788"/>
            <a:ext cx="333549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da-DK" baseline="30000">
                <a:latin typeface="Myriad Pro" panose="020B0503030403020204" pitchFamily="34" charset="0"/>
              </a:rPr>
              <a:t>4000 områder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da-DK" baseline="30000">
                <a:latin typeface="Myriad Pro" panose="020B0503030403020204" pitchFamily="34" charset="0"/>
              </a:rPr>
              <a:t>100.000 brugere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da-DK" baseline="30000">
                <a:latin typeface="Myriad Pro" panose="020B0503030403020204" pitchFamily="34" charset="0"/>
              </a:rPr>
              <a:t>3 stk. RS485 bus pr. Central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da-DK" baseline="30000">
                <a:latin typeface="Myriad Pro" panose="020B0503030403020204" pitchFamily="34" charset="0"/>
              </a:rPr>
              <a:t>10.000 indgange, 6.000 fysiske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da-DK" baseline="30000">
                <a:latin typeface="Myriad Pro" panose="020B0503030403020204" pitchFamily="34" charset="0"/>
              </a:rPr>
              <a:t>75 kablede døre Pr. Central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da-DK" baseline="30000">
                <a:latin typeface="Myriad Pro" panose="020B0503030403020204" pitchFamily="34" charset="0"/>
              </a:rPr>
              <a:t>Trådløse døre, ved mange døre skal der afsættes en selvstændig Central.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da-DK" baseline="30000">
                <a:latin typeface="Myriad Pro" panose="020B0503030403020204" pitchFamily="34" charset="0"/>
              </a:rPr>
              <a:t>Max. 30 GN pr. Central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da-DK" baseline="30000">
                <a:latin typeface="Myriad Pro" panose="020B0503030403020204" pitchFamily="34" charset="0"/>
              </a:rPr>
              <a:t>20 Centraler i netværk</a:t>
            </a:r>
          </a:p>
          <a:p>
            <a:pPr marL="285750" indent="-285750">
              <a:buClr>
                <a:srgbClr val="0070C0"/>
              </a:buClr>
              <a:buFont typeface="Arial" panose="020B0604020202020204" pitchFamily="34" charset="0"/>
              <a:buChar char="•"/>
              <a:defRPr/>
            </a:pPr>
            <a:r>
              <a:rPr lang="da-DK" baseline="30000">
                <a:latin typeface="Myriad Pro" panose="020B0503030403020204" pitchFamily="34" charset="0"/>
              </a:rPr>
              <a:t>2 x Ethernet (TBA)</a:t>
            </a:r>
          </a:p>
        </p:txBody>
      </p:sp>
      <p:sp>
        <p:nvSpPr>
          <p:cNvPr id="43" name="Tekstfelt 42">
            <a:extLst>
              <a:ext uri="{FF2B5EF4-FFF2-40B4-BE49-F238E27FC236}">
                <a16:creationId xmlns:a16="http://schemas.microsoft.com/office/drawing/2014/main" id="{0A22B979-4561-4682-AB2D-8D55ED9B4FBE}"/>
              </a:ext>
            </a:extLst>
          </p:cNvPr>
          <p:cNvSpPr txBox="1"/>
          <p:nvPr/>
        </p:nvSpPr>
        <p:spPr>
          <a:xfrm>
            <a:off x="3095289" y="4969975"/>
            <a:ext cx="806823" cy="376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>
                <a:latin typeface="Myriad Pro" panose="020B0503030403020204" pitchFamily="34" charset="0"/>
              </a:rPr>
              <a:t>CMO</a:t>
            </a:r>
          </a:p>
        </p:txBody>
      </p:sp>
    </p:spTree>
    <p:extLst>
      <p:ext uri="{BB962C8B-B14F-4D97-AF65-F5344CB8AC3E}">
        <p14:creationId xmlns:p14="http://schemas.microsoft.com/office/powerpoint/2010/main" val="279225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500"/>
                            </p:stCondLst>
                            <p:childTnLst>
                              <p:par>
                                <p:cTn id="6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0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Systeminformation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701963" y="1609556"/>
            <a:ext cx="11406909" cy="29545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Tre uafhængige busser, hver af dem med individuelle sikringer på 1A. </a:t>
            </a:r>
            <a:br>
              <a:rPr lang="da-DK" altLang="da-DK" dirty="0">
                <a:latin typeface="Myriad Pro" panose="020B0503030403020204" pitchFamily="34" charset="0"/>
              </a:rPr>
            </a:br>
            <a:r>
              <a:rPr lang="da-DK" altLang="da-DK" dirty="0">
                <a:latin typeface="Myriad Pro" panose="020B0503030403020204" pitchFamily="34" charset="0"/>
              </a:rPr>
              <a:t>Kan udskiftes med 2 x 2A + 1 x 1A hvis nødvendigt.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Normal længde af bus wire: 1200m, kan forlænges med </a:t>
            </a:r>
            <a:r>
              <a:rPr lang="da-DK" altLang="da-DK" dirty="0" err="1">
                <a:latin typeface="Myriad Pro" panose="020B0503030403020204" pitchFamily="34" charset="0"/>
              </a:rPr>
              <a:t>repeater</a:t>
            </a:r>
            <a:r>
              <a:rPr lang="da-DK" altLang="da-DK" dirty="0">
                <a:latin typeface="Myriad Pro" panose="020B0503030403020204" pitchFamily="34" charset="0"/>
              </a:rPr>
              <a:t>-enheder.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Hver enhed har en unik 6-cifret numerisk adresse.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Flere muligheder for overvågede strømforsyninger med plads til 7,2AH eller 18AH batterier.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Anbefalet programmerbar modstandsværdi fra </a:t>
            </a:r>
            <a:r>
              <a:rPr lang="sv-SE" altLang="da-DK" dirty="0">
                <a:latin typeface="Myriad Pro" panose="020B0503030403020204" pitchFamily="34" charset="0"/>
              </a:rPr>
              <a:t>3,5k</a:t>
            </a:r>
            <a:r>
              <a:rPr lang="da-DK" dirty="0">
                <a:sym typeface="Symbol" pitchFamily="18" charset="2"/>
              </a:rPr>
              <a:t> </a:t>
            </a:r>
            <a:r>
              <a:rPr lang="sv-SE" altLang="da-DK" dirty="0">
                <a:latin typeface="Myriad Pro" panose="020B0503030403020204" pitchFamily="34" charset="0"/>
              </a:rPr>
              <a:t> </a:t>
            </a:r>
            <a:r>
              <a:rPr lang="da-DK" altLang="da-DK" dirty="0">
                <a:latin typeface="Myriad Pro" panose="020B0503030403020204" pitchFamily="34" charset="0"/>
              </a:rPr>
              <a:t>til</a:t>
            </a:r>
            <a:r>
              <a:rPr lang="sv-SE" altLang="da-DK" dirty="0">
                <a:latin typeface="Myriad Pro" panose="020B0503030403020204" pitchFamily="34" charset="0"/>
              </a:rPr>
              <a:t> 50k</a:t>
            </a:r>
            <a:r>
              <a:rPr lang="da-DK" dirty="0">
                <a:sym typeface="Symbol" pitchFamily="18" charset="2"/>
              </a:rPr>
              <a:t></a:t>
            </a:r>
            <a:endParaRPr lang="sv-SE" altLang="da-DK" dirty="0">
              <a:latin typeface="Myriad Pro" panose="020B0503030403020204" pitchFamily="34" charset="0"/>
            </a:endParaRP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endParaRPr lang="da-DK" altLang="da-DK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697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 dirty="0">
                <a:solidFill>
                  <a:schemeClr val="bg1"/>
                </a:solidFill>
                <a:latin typeface="Humanst521 BT" panose="020B0602020204020204" pitchFamily="34" charset="0"/>
              </a:rPr>
              <a:t>Systeminformation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701963" y="1609556"/>
            <a:ext cx="11406909" cy="3785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NOX topologi er RS-485 Standard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Udnyttelse af et standard 2 pars kabel (2 x 2 x 0.6 uskærmet) til både bus og strømforsyning, RS485 Standard!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b="1" dirty="0">
                <a:latin typeface="Myriad Pro" panose="020B0503030403020204" pitchFamily="34" charset="0"/>
              </a:rPr>
              <a:t>Vi anbefaler at benytte NOX Bus kabel, som har større kvadrat til spændingsforsyning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Hvis der benyttes skærmet kabel, SKAL skærmen monteres korrekt! 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Massivt sabotagebeskyttet kabinet, optisk eller mekanisk overvåget afhængig af Sikringsklasse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Konstant overvågning af alle enheder i hele systemet, inklusiv feedback af den aktuelle busspænding fra hver enhed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Integreret netværksbrugerflade til konfiguration og tilslutning til PC Betjening, management system og netværksintegration</a:t>
            </a:r>
          </a:p>
        </p:txBody>
      </p:sp>
    </p:spTree>
    <p:extLst>
      <p:ext uri="{BB962C8B-B14F-4D97-AF65-F5344CB8AC3E}">
        <p14:creationId xmlns:p14="http://schemas.microsoft.com/office/powerpoint/2010/main" val="21007630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>
                <a:solidFill>
                  <a:schemeClr val="bg1"/>
                </a:solidFill>
                <a:latin typeface="Humanst521 BT" panose="020B0602020204020204" pitchFamily="34" charset="0"/>
              </a:rPr>
              <a:t>Agenda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701964" y="1253401"/>
            <a:ext cx="11406909" cy="2539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Overordnet gennemgang af NOX Systemet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Vigtige punkter at huske på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Kabel typer der benyttes til NOX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Montering af RS-485 Bus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Moduler til NOX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endParaRPr lang="da-DK" altLang="da-DK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45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>
                <a:solidFill>
                  <a:schemeClr val="bg1"/>
                </a:solidFill>
                <a:latin typeface="Humanst521 BT" panose="020B0602020204020204" pitchFamily="34" charset="0"/>
              </a:rPr>
              <a:t>Vigtige punkter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701963" y="1609556"/>
            <a:ext cx="11406909" cy="37855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EOL på BUS 120</a:t>
            </a:r>
            <a:r>
              <a:rPr lang="da-DK" dirty="0">
                <a:sym typeface="Symbol" pitchFamily="18" charset="2"/>
              </a:rPr>
              <a:t> 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dirty="0">
                <a:sym typeface="Symbol" pitchFamily="18" charset="2"/>
              </a:rPr>
              <a:t>BUS standard er RS-485, skal benytte parsnoet kabel!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sv-SE" altLang="da-DK" dirty="0">
                <a:latin typeface="Myriad Pro" panose="020B0503030403020204" pitchFamily="34" charset="0"/>
              </a:rPr>
              <a:t>BUS </a:t>
            </a:r>
            <a:r>
              <a:rPr lang="da-DK" altLang="da-DK" dirty="0">
                <a:latin typeface="Myriad Pro" panose="020B0503030403020204" pitchFamily="34" charset="0"/>
              </a:rPr>
              <a:t>Længde</a:t>
            </a:r>
            <a:r>
              <a:rPr lang="sv-SE" altLang="da-DK" dirty="0">
                <a:latin typeface="Myriad Pro" panose="020B0503030403020204" pitchFamily="34" charset="0"/>
              </a:rPr>
              <a:t> max. 1.200 meter, kan </a:t>
            </a:r>
            <a:r>
              <a:rPr lang="sv-SE" altLang="da-DK" dirty="0" err="1">
                <a:latin typeface="Myriad Pro" panose="020B0503030403020204" pitchFamily="34" charset="0"/>
              </a:rPr>
              <a:t>forlænges</a:t>
            </a:r>
            <a:r>
              <a:rPr lang="sv-SE" altLang="da-DK" dirty="0">
                <a:latin typeface="Myriad Pro" panose="020B0503030403020204" pitchFamily="34" charset="0"/>
              </a:rPr>
              <a:t> med RPT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sv-SE" altLang="da-DK" dirty="0">
                <a:latin typeface="Myriad Pro" panose="020B0503030403020204" pitchFamily="34" charset="0"/>
              </a:rPr>
              <a:t>Ingen </a:t>
            </a:r>
            <a:r>
              <a:rPr lang="sv-SE" altLang="da-DK" dirty="0" err="1">
                <a:latin typeface="Myriad Pro" panose="020B0503030403020204" pitchFamily="34" charset="0"/>
              </a:rPr>
              <a:t>afgreninger</a:t>
            </a:r>
            <a:r>
              <a:rPr lang="sv-SE" altLang="da-DK" dirty="0">
                <a:latin typeface="Myriad Pro" panose="020B0503030403020204" pitchFamily="34" charset="0"/>
              </a:rPr>
              <a:t> </a:t>
            </a:r>
            <a:r>
              <a:rPr lang="sv-SE" altLang="da-DK" dirty="0" err="1">
                <a:latin typeface="Myriad Pro" panose="020B0503030403020204" pitchFamily="34" charset="0"/>
              </a:rPr>
              <a:t>uden</a:t>
            </a:r>
            <a:r>
              <a:rPr lang="sv-SE" altLang="da-DK" dirty="0">
                <a:latin typeface="Myriad Pro" panose="020B0503030403020204" pitchFamily="34" charset="0"/>
              </a:rPr>
              <a:t> </a:t>
            </a:r>
            <a:r>
              <a:rPr lang="sv-SE" altLang="da-DK" dirty="0" err="1">
                <a:latin typeface="Myriad Pro" panose="020B0503030403020204" pitchFamily="34" charset="0"/>
              </a:rPr>
              <a:t>brug</a:t>
            </a:r>
            <a:r>
              <a:rPr lang="sv-SE" altLang="da-DK" dirty="0">
                <a:latin typeface="Myriad Pro" panose="020B0503030403020204" pitchFamily="34" charset="0"/>
              </a:rPr>
              <a:t> </a:t>
            </a:r>
            <a:r>
              <a:rPr lang="sv-SE" altLang="da-DK" dirty="0" err="1">
                <a:latin typeface="Myriad Pro" panose="020B0503030403020204" pitchFamily="34" charset="0"/>
              </a:rPr>
              <a:t>af</a:t>
            </a:r>
            <a:r>
              <a:rPr lang="sv-SE" altLang="da-DK" dirty="0">
                <a:latin typeface="Myriad Pro" panose="020B0503030403020204" pitchFamily="34" charset="0"/>
              </a:rPr>
              <a:t> RPT, BUS skal </a:t>
            </a:r>
            <a:r>
              <a:rPr lang="sv-SE" altLang="da-DK" dirty="0" err="1">
                <a:latin typeface="Myriad Pro" panose="020B0503030403020204" pitchFamily="34" charset="0"/>
              </a:rPr>
              <a:t>være</a:t>
            </a:r>
            <a:r>
              <a:rPr lang="sv-SE" altLang="da-DK" dirty="0">
                <a:latin typeface="Myriad Pro" panose="020B0503030403020204" pitchFamily="34" charset="0"/>
              </a:rPr>
              <a:t> ”</a:t>
            </a:r>
            <a:r>
              <a:rPr lang="sv-SE" altLang="da-DK" dirty="0" err="1">
                <a:latin typeface="Myriad Pro" panose="020B0503030403020204" pitchFamily="34" charset="0"/>
              </a:rPr>
              <a:t>Perler</a:t>
            </a:r>
            <a:r>
              <a:rPr lang="sv-SE" altLang="da-DK" dirty="0">
                <a:latin typeface="Myriad Pro" panose="020B0503030403020204" pitchFamily="34" charset="0"/>
              </a:rPr>
              <a:t> på snor” </a:t>
            </a:r>
            <a:r>
              <a:rPr lang="sv-SE" altLang="da-DK" dirty="0" err="1">
                <a:latin typeface="Myriad Pro" panose="020B0503030403020204" pitchFamily="34" charset="0"/>
              </a:rPr>
              <a:t>forbundet</a:t>
            </a:r>
            <a:endParaRPr lang="da-DK" dirty="0">
              <a:sym typeface="Symbol" pitchFamily="18" charset="2"/>
            </a:endParaRP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  <a:sym typeface="Symbol" pitchFamily="18" charset="2"/>
              </a:rPr>
              <a:t>EOL på indgange anbefalet 12k</a:t>
            </a:r>
            <a:r>
              <a:rPr lang="da-DK" dirty="0">
                <a:sym typeface="Symbol" pitchFamily="18" charset="2"/>
              </a:rPr>
              <a:t>, 5k6, 4k7 (</a:t>
            </a:r>
            <a:r>
              <a:rPr lang="da-DK" dirty="0" err="1">
                <a:sym typeface="Symbol" pitchFamily="18" charset="2"/>
              </a:rPr>
              <a:t>Triple</a:t>
            </a:r>
            <a:r>
              <a:rPr lang="da-DK" dirty="0">
                <a:sym typeface="Symbol" pitchFamily="18" charset="2"/>
              </a:rPr>
              <a:t> balanceret)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b="1" dirty="0">
                <a:latin typeface="Myriad Pro" panose="020B0503030403020204" pitchFamily="34" charset="0"/>
                <a:sym typeface="Symbol" pitchFamily="18" charset="2"/>
              </a:rPr>
              <a:t>OBS - NOX benytter V+ som reference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b="1" dirty="0">
                <a:latin typeface="Myriad Pro" panose="020B0503030403020204" pitchFamily="34" charset="0"/>
                <a:sym typeface="Symbol" pitchFamily="18" charset="2"/>
              </a:rPr>
              <a:t>OBS – Der må maksimalt monteres 25 stk. CMU eller 25 stk. CMO på hver BUS</a:t>
            </a:r>
            <a:endParaRPr lang="da-DK" altLang="da-DK" b="1" dirty="0">
              <a:latin typeface="Myriad Pro" panose="020B0503030403020204" pitchFamily="34" charset="0"/>
            </a:endParaRPr>
          </a:p>
          <a:p>
            <a:pPr marL="174625" lvl="2" defTabSz="652463">
              <a:lnSpc>
                <a:spcPct val="150000"/>
              </a:lnSpc>
              <a:buClr>
                <a:srgbClr val="0070C0"/>
              </a:buClr>
              <a:tabLst>
                <a:tab pos="1262063" algn="l"/>
              </a:tabLst>
            </a:pPr>
            <a:endParaRPr lang="sv-SE" altLang="da-DK" dirty="0">
              <a:latin typeface="Myriad Pro" panose="020B0503030403020204" pitchFamily="34" charset="0"/>
            </a:endParaRP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endParaRPr lang="da-DK" altLang="da-DK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1311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83127" y="21566"/>
            <a:ext cx="12025746" cy="935965"/>
          </a:xfrm>
        </p:spPr>
        <p:txBody>
          <a:bodyPr>
            <a:noAutofit/>
          </a:bodyPr>
          <a:lstStyle/>
          <a:p>
            <a:r>
              <a:rPr lang="da-DK" sz="5000" b="1">
                <a:solidFill>
                  <a:schemeClr val="bg1"/>
                </a:solidFill>
                <a:latin typeface="Humanst521 BT" panose="020B0602020204020204" pitchFamily="34" charset="0"/>
              </a:rPr>
              <a:t>Agenda</a:t>
            </a:r>
          </a:p>
        </p:txBody>
      </p:sp>
      <p:sp>
        <p:nvSpPr>
          <p:cNvPr id="6" name="Tekstfelt 5"/>
          <p:cNvSpPr txBox="1"/>
          <p:nvPr/>
        </p:nvSpPr>
        <p:spPr>
          <a:xfrm>
            <a:off x="701964" y="1253401"/>
            <a:ext cx="11406909" cy="2539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Overordnet gennemgang af NOX Systemet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Wingdings" panose="05000000000000000000" pitchFamily="2" charset="2"/>
              <a:buChar char="ü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Vigtige punkter at huske på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Kabel typer der benyttes til NOX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Montering af RS-485 Bus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r>
              <a:rPr lang="da-DK" altLang="da-DK" dirty="0">
                <a:latin typeface="Myriad Pro" panose="020B0503030403020204" pitchFamily="34" charset="0"/>
              </a:rPr>
              <a:t>Moduler til NOX</a:t>
            </a:r>
          </a:p>
          <a:p>
            <a:pPr marL="460375" lvl="2" indent="-285750" defTabSz="652463">
              <a:lnSpc>
                <a:spcPct val="150000"/>
              </a:lnSpc>
              <a:buClr>
                <a:srgbClr val="0070C0"/>
              </a:buClr>
              <a:buFont typeface="Arial" panose="020B0604020202020204" pitchFamily="34" charset="0"/>
              <a:buChar char="•"/>
              <a:tabLst>
                <a:tab pos="1262063" algn="l"/>
              </a:tabLst>
            </a:pPr>
            <a:endParaRPr lang="da-DK" altLang="da-DK" dirty="0"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2082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6FB72EA30DB6B438B6CBBBF376429B0" ma:contentTypeVersion="8" ma:contentTypeDescription="Opret et nyt dokument." ma:contentTypeScope="" ma:versionID="e38744ac3c55899045739d32bbb2cbcf">
  <xsd:schema xmlns:xsd="http://www.w3.org/2001/XMLSchema" xmlns:xs="http://www.w3.org/2001/XMLSchema" xmlns:p="http://schemas.microsoft.com/office/2006/metadata/properties" xmlns:ns2="650de2f0-9f68-4cba-a76b-67c7b45e6607" targetNamespace="http://schemas.microsoft.com/office/2006/metadata/properties" ma:root="true" ma:fieldsID="aad564521ee70ddadf76cbe6a82d301f" ns2:_="">
    <xsd:import namespace="650de2f0-9f68-4cba-a76b-67c7b45e66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50de2f0-9f68-4cba-a76b-67c7b45e66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4F42F29-C27D-4858-8C6C-EF5182233E74}">
  <ds:schemaRefs>
    <ds:schemaRef ds:uri="http://purl.org/dc/dcmitype/"/>
    <ds:schemaRef ds:uri="http://schemas.microsoft.com/office/infopath/2007/PartnerControls"/>
    <ds:schemaRef ds:uri="650de2f0-9f68-4cba-a76b-67c7b45e6607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B0DF685-D3D3-4A1F-8B4E-249AEF6A1B0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C6B7282-51B9-49A1-98DA-A08F00EFB8B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50de2f0-9f68-4cba-a76b-67c7b45e66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87</TotalTime>
  <Words>1292</Words>
  <Application>Microsoft Office PowerPoint</Application>
  <PresentationFormat>Widescreen</PresentationFormat>
  <Paragraphs>207</Paragraphs>
  <Slides>36</Slides>
  <Notes>0</Notes>
  <HiddenSlides>0</HiddenSlides>
  <MMClips>0</MMClips>
  <ScaleCrop>false</ScaleCrop>
  <HeadingPairs>
    <vt:vector size="8" baseType="variant">
      <vt:variant>
        <vt:lpstr>Benyttede skrifttyper</vt:lpstr>
      </vt:variant>
      <vt:variant>
        <vt:i4>6</vt:i4>
      </vt:variant>
      <vt:variant>
        <vt:lpstr>Tema</vt:lpstr>
      </vt:variant>
      <vt:variant>
        <vt:i4>1</vt:i4>
      </vt:variant>
      <vt:variant>
        <vt:lpstr>Integrerede OLE-servere</vt:lpstr>
      </vt:variant>
      <vt:variant>
        <vt:i4>2</vt:i4>
      </vt:variant>
      <vt:variant>
        <vt:lpstr>Slidetitler</vt:lpstr>
      </vt:variant>
      <vt:variant>
        <vt:i4>36</vt:i4>
      </vt:variant>
    </vt:vector>
  </HeadingPairs>
  <TitlesOfParts>
    <vt:vector size="45" baseType="lpstr">
      <vt:lpstr>Arial</vt:lpstr>
      <vt:lpstr>Wingdings</vt:lpstr>
      <vt:lpstr>Humanst521 BT</vt:lpstr>
      <vt:lpstr>Calibri</vt:lpstr>
      <vt:lpstr>Calibri Light</vt:lpstr>
      <vt:lpstr>Myriad Pro</vt:lpstr>
      <vt:lpstr>Office-tema</vt:lpstr>
      <vt:lpstr>Photo Editor Foto</vt:lpstr>
      <vt:lpstr>Visio</vt:lpstr>
      <vt:lpstr>NOX Systems</vt:lpstr>
      <vt:lpstr>Agenda</vt:lpstr>
      <vt:lpstr>NOX versioner</vt:lpstr>
      <vt:lpstr>Systemopbygning</vt:lpstr>
      <vt:lpstr>Systeminformation</vt:lpstr>
      <vt:lpstr>Systeminformation</vt:lpstr>
      <vt:lpstr>Agenda</vt:lpstr>
      <vt:lpstr>Vigtige punkter</vt:lpstr>
      <vt:lpstr>Agenda</vt:lpstr>
      <vt:lpstr>Kabler til NOX</vt:lpstr>
      <vt:lpstr>Agenda</vt:lpstr>
      <vt:lpstr>Montering af NOX Bus (RS-485)</vt:lpstr>
      <vt:lpstr>Montering af NOX Bus (RS-485)</vt:lpstr>
      <vt:lpstr>Montering af NOX Bus (RS-485)</vt:lpstr>
      <vt:lpstr>Agenda</vt:lpstr>
      <vt:lpstr>NOX Corporate</vt:lpstr>
      <vt:lpstr>PowerPoint-præsentation</vt:lpstr>
      <vt:lpstr>Betjeningspanel CPA</vt:lpstr>
      <vt:lpstr>Kodetastatur KPD</vt:lpstr>
      <vt:lpstr>IO4</vt:lpstr>
      <vt:lpstr>NOX IO4 – 4 ind-/udgange</vt:lpstr>
      <vt:lpstr>NOX IO4 – 4 ind-/udgange</vt:lpstr>
      <vt:lpstr>IO1</vt:lpstr>
      <vt:lpstr>RE4</vt:lpstr>
      <vt:lpstr>NOX RE4 – med 4 relæer</vt:lpstr>
      <vt:lpstr>Repeater (RPT)</vt:lpstr>
      <vt:lpstr>Repeater funktioner</vt:lpstr>
      <vt:lpstr>Repeater funktioner</vt:lpstr>
      <vt:lpstr>CMU</vt:lpstr>
      <vt:lpstr>NOX CMU – Wiegand modul</vt:lpstr>
      <vt:lpstr>CMO</vt:lpstr>
      <vt:lpstr>NOX CMO – OSDP modul</vt:lpstr>
      <vt:lpstr>THS</vt:lpstr>
      <vt:lpstr>NMB</vt:lpstr>
      <vt:lpstr>Agenda</vt:lpstr>
      <vt:lpstr>Tak for i dag….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NOX Systems</dc:title>
  <dc:creator>Klaus Rimmen</dc:creator>
  <cp:lastModifiedBy>Klaus Rimmen</cp:lastModifiedBy>
  <cp:revision>12</cp:revision>
  <dcterms:created xsi:type="dcterms:W3CDTF">2020-06-25T06:37:24Z</dcterms:created>
  <dcterms:modified xsi:type="dcterms:W3CDTF">2020-06-25T08:05:16Z</dcterms:modified>
</cp:coreProperties>
</file>