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notesMasterIdLst>
    <p:notesMasterId r:id="rId56"/>
  </p:notesMasterIdLst>
  <p:sldIdLst>
    <p:sldId id="273" r:id="rId5"/>
    <p:sldId id="364" r:id="rId6"/>
    <p:sldId id="275" r:id="rId7"/>
    <p:sldId id="276" r:id="rId8"/>
    <p:sldId id="381" r:id="rId9"/>
    <p:sldId id="286" r:id="rId10"/>
    <p:sldId id="387" r:id="rId11"/>
    <p:sldId id="388" r:id="rId12"/>
    <p:sldId id="287" r:id="rId13"/>
    <p:sldId id="290" r:id="rId14"/>
    <p:sldId id="292" r:id="rId15"/>
    <p:sldId id="293" r:id="rId16"/>
    <p:sldId id="296" r:id="rId17"/>
    <p:sldId id="277" r:id="rId18"/>
    <p:sldId id="366" r:id="rId19"/>
    <p:sldId id="372" r:id="rId20"/>
    <p:sldId id="280" r:id="rId21"/>
    <p:sldId id="333" r:id="rId22"/>
    <p:sldId id="382" r:id="rId23"/>
    <p:sldId id="341" r:id="rId24"/>
    <p:sldId id="357" r:id="rId25"/>
    <p:sldId id="358" r:id="rId26"/>
    <p:sldId id="359" r:id="rId27"/>
    <p:sldId id="347" r:id="rId28"/>
    <p:sldId id="367" r:id="rId29"/>
    <p:sldId id="284" r:id="rId30"/>
    <p:sldId id="346" r:id="rId31"/>
    <p:sldId id="368" r:id="rId32"/>
    <p:sldId id="334" r:id="rId33"/>
    <p:sldId id="335" r:id="rId34"/>
    <p:sldId id="383" r:id="rId35"/>
    <p:sldId id="373" r:id="rId36"/>
    <p:sldId id="336" r:id="rId37"/>
    <p:sldId id="369" r:id="rId38"/>
    <p:sldId id="384" r:id="rId39"/>
    <p:sldId id="385" r:id="rId40"/>
    <p:sldId id="337" r:id="rId41"/>
    <p:sldId id="348" r:id="rId42"/>
    <p:sldId id="349" r:id="rId43"/>
    <p:sldId id="374" r:id="rId44"/>
    <p:sldId id="351" r:id="rId45"/>
    <p:sldId id="386" r:id="rId46"/>
    <p:sldId id="370" r:id="rId47"/>
    <p:sldId id="375" r:id="rId48"/>
    <p:sldId id="371" r:id="rId49"/>
    <p:sldId id="288" r:id="rId50"/>
    <p:sldId id="291" r:id="rId51"/>
    <p:sldId id="377" r:id="rId52"/>
    <p:sldId id="380" r:id="rId53"/>
    <p:sldId id="379" r:id="rId54"/>
    <p:sldId id="376" r:id="rId55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Humanst521 BT" panose="020B0602020204020204"/>
      <p:regular r:id="rId63"/>
      <p:bold r:id="rId64"/>
      <p:italic r:id="rId65"/>
      <p:boldItalic r:id="rId66"/>
    </p:embeddedFont>
    <p:embeddedFont>
      <p:font typeface="Myriad Pro" panose="020B0503030403020204" charset="0"/>
      <p:regular r:id="rId67"/>
      <p:bold r:id="rId68"/>
      <p:italic r:id="rId69"/>
      <p:boldItalic r:id="rId70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0A5A34-DFA9-4ED2-8C13-69A0D96CFC4E}" v="1125" dt="2019-10-30T14:56:11.600"/>
    <p1510:client id="{3698D376-FFE8-44E9-8341-CBAAC11C77DC}" v="12" dt="2019-11-05T07:20:25.748"/>
    <p1510:client id="{41B6A1AB-DD80-4EA0-9217-D5F0172E1349}" v="2" dt="2019-11-08T11:37:59.390"/>
    <p1510:client id="{752A1E4E-826A-4005-A020-BDAB08689E70}" v="68" dt="2019-10-31T11:04:57.538"/>
    <p1510:client id="{C6ED13DF-6D72-4221-951B-1A7DC1FD5DC9}" v="65" dt="2019-10-31T07:14:07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9A377-124F-4EAF-9EEA-A9CAAFD0160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052D8-2443-4987-94AA-F29F49626E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20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052D8-2443-4987-94AA-F29F49626E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08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52D8-2443-4987-94AA-F29F49626E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93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52D8-2443-4987-94AA-F29F49626E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31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52D8-2443-4987-94AA-F29F49626E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97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52D8-2443-4987-94AA-F29F49626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8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52D8-2443-4987-94AA-F29F49626E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75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52D8-2443-4987-94AA-F29F49626E8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7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195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505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942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134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355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968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25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895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49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15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69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BF208-470C-4ED8-B369-4980D1C878EC}" type="datetimeFigureOut">
              <a:rPr lang="da-DK" smtClean="0"/>
              <a:t>21-03-2023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967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jp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jp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noxsystems.dk/" TargetMode="External"/><Relationship Id="rId4" Type="http://schemas.openxmlformats.org/officeDocument/2006/relationships/hyperlink" Target="http://www.aras.dk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NOX Systems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67" y="2027091"/>
            <a:ext cx="7259428" cy="2560703"/>
          </a:xfrm>
          <a:prstGeom prst="rect">
            <a:avLst/>
          </a:prstGeom>
        </p:spPr>
      </p:pic>
      <p:sp>
        <p:nvSpPr>
          <p:cNvPr id="7" name="Tekstfelt 5">
            <a:extLst>
              <a:ext uri="{FF2B5EF4-FFF2-40B4-BE49-F238E27FC236}">
                <a16:creationId xmlns:a16="http://schemas.microsoft.com/office/drawing/2014/main" id="{D71B554A-031A-44DD-10E3-414252A1D96D}"/>
              </a:ext>
            </a:extLst>
          </p:cNvPr>
          <p:cNvSpPr txBox="1"/>
          <p:nvPr/>
        </p:nvSpPr>
        <p:spPr>
          <a:xfrm>
            <a:off x="83127" y="5451885"/>
            <a:ext cx="1202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ct val="0"/>
              </a:spcAft>
            </a:pPr>
            <a:r>
              <a:rPr lang="en-US" altLang="da-DK" sz="2400" b="1" dirty="0">
                <a:latin typeface="Canaro Book"/>
              </a:rPr>
              <a:t>Installation, configuration and introduction to service functions</a:t>
            </a:r>
            <a:endParaRPr lang="da-DK" altLang="da-DK" sz="2400" b="1" dirty="0">
              <a:latin typeface="Canaro Book"/>
            </a:endParaRPr>
          </a:p>
        </p:txBody>
      </p:sp>
    </p:spTree>
    <p:extLst>
      <p:ext uri="{BB962C8B-B14F-4D97-AF65-F5344CB8AC3E}">
        <p14:creationId xmlns:p14="http://schemas.microsoft.com/office/powerpoint/2010/main" val="1543356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IO4 – 4 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inputs + 4 outputs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2571581"/>
            <a:ext cx="549877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Input-/Output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module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w. 4 inputs and 4 OC outputs 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4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Triple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balanced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inputs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4 open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collector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output,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rated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100 mA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each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.</a:t>
            </a:r>
            <a:b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Output is default on, and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can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be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programmed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from NOX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Config</a:t>
            </a: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Tamper Contact on top and an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optical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tamper on the back (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only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on IO4 G3 units)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In the NOX alarm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circuit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it is the V+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that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is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refference</a:t>
            </a: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6" y="979097"/>
            <a:ext cx="5401067" cy="59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6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RE4 – Relay unit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3362156"/>
            <a:ext cx="549877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4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freely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programmable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Relays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Solid State Relays for high performance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9" y="942353"/>
            <a:ext cx="5401067" cy="58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3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RPT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3362156"/>
            <a:ext cx="5498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a-DK" altLang="da-DK" dirty="0"/>
              <a:t>RS-485 Bus </a:t>
            </a:r>
            <a:r>
              <a:rPr lang="da-DK" altLang="da-DK" dirty="0" err="1"/>
              <a:t>extender</a:t>
            </a:r>
            <a:br>
              <a:rPr lang="da-DK" altLang="da-DK" dirty="0"/>
            </a:br>
            <a:endParaRPr lang="da-DK" altLang="da-DK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altLang="da-DK" dirty="0" err="1"/>
              <a:t>Allows</a:t>
            </a:r>
            <a:r>
              <a:rPr lang="da-DK" altLang="da-DK" dirty="0"/>
              <a:t> for stubs and star </a:t>
            </a:r>
            <a:r>
              <a:rPr lang="da-DK" altLang="da-DK" dirty="0" err="1"/>
              <a:t>connections</a:t>
            </a:r>
            <a:endParaRPr lang="da-DK" alt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9" y="979097"/>
            <a:ext cx="5401067" cy="6004572"/>
          </a:xfrm>
          <a:prstGeom prst="rect">
            <a:avLst/>
          </a:prstGeom>
        </p:spPr>
      </p:pic>
      <p:sp>
        <p:nvSpPr>
          <p:cNvPr id="7" name="Line 9">
            <a:extLst>
              <a:ext uri="{FF2B5EF4-FFF2-40B4-BE49-F238E27FC236}">
                <a16:creationId xmlns:a16="http://schemas.microsoft.com/office/drawing/2014/main" id="{E56E4127-E9E3-400A-AB9A-CBB726082C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63179" y="2474702"/>
            <a:ext cx="2376487" cy="28733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3FDBDB88-46EF-476D-9035-57CEA0433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579" y="2272434"/>
            <a:ext cx="295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Tamper Contact</a:t>
            </a:r>
          </a:p>
        </p:txBody>
      </p:sp>
    </p:spTree>
    <p:extLst>
      <p:ext uri="{BB962C8B-B14F-4D97-AF65-F5344CB8AC3E}">
        <p14:creationId xmlns:p14="http://schemas.microsoft.com/office/powerpoint/2010/main" val="1758433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CMO – OSDP </a:t>
            </a:r>
            <a:r>
              <a:rPr lang="sv-SE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unit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2562056"/>
            <a:ext cx="5498775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Card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reader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Unit with OSDP v2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protocol</a:t>
            </a: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Support for 2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readers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per unit (in- and out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readers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)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Full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programming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of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reader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behavior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avaliable</a:t>
            </a: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balanced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input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relay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for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lock</a:t>
            </a: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Tamper Contact</a:t>
            </a:r>
          </a:p>
          <a:p>
            <a:pPr marL="34290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TTL input for RTE – Note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that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TTL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uses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0V/GND as reference,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this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is the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only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input on NOX units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that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uses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this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reference.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210">
            <a:off x="199992" y="958903"/>
            <a:ext cx="5835156" cy="58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92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Important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 points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3" y="1609556"/>
            <a:ext cx="11406909" cy="420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EOL resistor for the BUS 120</a:t>
            </a:r>
            <a:r>
              <a:rPr lang="da-DK" dirty="0">
                <a:sym typeface="Symbol" pitchFamily="18" charset="2"/>
              </a:rPr>
              <a:t> 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dirty="0">
                <a:sym typeface="Symbol" pitchFamily="18" charset="2"/>
              </a:rPr>
              <a:t>BUS standard is RS-485, must </a:t>
            </a:r>
            <a:r>
              <a:rPr lang="da-DK" dirty="0" err="1">
                <a:sym typeface="Symbol" pitchFamily="18" charset="2"/>
              </a:rPr>
              <a:t>use</a:t>
            </a:r>
            <a:r>
              <a:rPr lang="da-DK" dirty="0">
                <a:sym typeface="Symbol" pitchFamily="18" charset="2"/>
              </a:rPr>
              <a:t> TP </a:t>
            </a:r>
            <a:r>
              <a:rPr lang="da-DK" dirty="0" err="1">
                <a:sym typeface="Symbol" pitchFamily="18" charset="2"/>
              </a:rPr>
              <a:t>cable</a:t>
            </a:r>
            <a:r>
              <a:rPr lang="da-DK" dirty="0">
                <a:sym typeface="Symbol" pitchFamily="18" charset="2"/>
              </a:rPr>
              <a:t>! (NOX BUS Cable)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dirty="0">
                <a:latin typeface="Canaro Book"/>
              </a:rPr>
              <a:t>BUS </a:t>
            </a:r>
            <a:r>
              <a:rPr lang="da-DK" altLang="da-DK" dirty="0" err="1">
                <a:latin typeface="Canaro Book"/>
              </a:rPr>
              <a:t>length</a:t>
            </a:r>
            <a:r>
              <a:rPr lang="sv-SE" altLang="da-DK" dirty="0">
                <a:latin typeface="Canaro Book"/>
              </a:rPr>
              <a:t> max. 1.200 meter, </a:t>
            </a:r>
            <a:r>
              <a:rPr lang="sv-SE" altLang="da-DK" dirty="0" err="1">
                <a:latin typeface="Canaro Book"/>
              </a:rPr>
              <a:t>can</a:t>
            </a:r>
            <a:r>
              <a:rPr lang="sv-SE" altLang="da-DK" dirty="0">
                <a:latin typeface="Canaro Book"/>
              </a:rPr>
              <a:t> be </a:t>
            </a:r>
            <a:r>
              <a:rPr lang="sv-SE" altLang="da-DK" dirty="0" err="1">
                <a:latin typeface="Canaro Book"/>
              </a:rPr>
              <a:t>extended</a:t>
            </a:r>
            <a:r>
              <a:rPr lang="sv-SE" altLang="da-DK" dirty="0">
                <a:latin typeface="Canaro Book"/>
              </a:rPr>
              <a:t> </a:t>
            </a:r>
            <a:r>
              <a:rPr lang="sv-SE" altLang="da-DK" dirty="0" err="1">
                <a:latin typeface="Canaro Book"/>
              </a:rPr>
              <a:t>with</a:t>
            </a:r>
            <a:r>
              <a:rPr lang="sv-SE" altLang="da-DK" dirty="0">
                <a:latin typeface="Canaro Book"/>
              </a:rPr>
              <a:t> the </a:t>
            </a:r>
            <a:r>
              <a:rPr lang="sv-SE" altLang="da-DK" dirty="0" err="1">
                <a:latin typeface="Canaro Book"/>
              </a:rPr>
              <a:t>use</a:t>
            </a:r>
            <a:r>
              <a:rPr lang="sv-SE" altLang="da-DK" dirty="0">
                <a:latin typeface="Canaro Book"/>
              </a:rPr>
              <a:t> </a:t>
            </a:r>
            <a:r>
              <a:rPr lang="sv-SE" altLang="da-DK" dirty="0" err="1">
                <a:latin typeface="Canaro Book"/>
              </a:rPr>
              <a:t>of</a:t>
            </a:r>
            <a:r>
              <a:rPr lang="sv-SE" altLang="da-DK" dirty="0">
                <a:latin typeface="Canaro Book"/>
              </a:rPr>
              <a:t> RPT </a:t>
            </a:r>
            <a:r>
              <a:rPr lang="sv-SE" altLang="da-DK" dirty="0" err="1">
                <a:latin typeface="Canaro Book"/>
              </a:rPr>
              <a:t>units</a:t>
            </a:r>
            <a:r>
              <a:rPr lang="sv-SE" altLang="da-DK" dirty="0">
                <a:latin typeface="Canaro Book"/>
              </a:rPr>
              <a:t> (max. 8)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dirty="0">
                <a:latin typeface="Canaro Book"/>
              </a:rPr>
              <a:t>No </a:t>
            </a:r>
            <a:r>
              <a:rPr lang="sv-SE" altLang="da-DK" dirty="0" err="1">
                <a:latin typeface="Canaro Book"/>
              </a:rPr>
              <a:t>stubs</a:t>
            </a:r>
            <a:r>
              <a:rPr lang="sv-SE" altLang="da-DK" dirty="0">
                <a:latin typeface="Canaro Book"/>
              </a:rPr>
              <a:t> </a:t>
            </a:r>
            <a:r>
              <a:rPr lang="sv-SE" altLang="da-DK" dirty="0" err="1">
                <a:latin typeface="Canaro Book"/>
              </a:rPr>
              <a:t>without</a:t>
            </a:r>
            <a:r>
              <a:rPr lang="sv-SE" altLang="da-DK" dirty="0">
                <a:latin typeface="Canaro Book"/>
              </a:rPr>
              <a:t> RPT, BUS must be </a:t>
            </a:r>
            <a:r>
              <a:rPr lang="sv-SE" altLang="da-DK" dirty="0" err="1">
                <a:latin typeface="Canaro Book"/>
              </a:rPr>
              <a:t>daisy</a:t>
            </a:r>
            <a:r>
              <a:rPr lang="sv-SE" altLang="da-DK" dirty="0">
                <a:latin typeface="Canaro Book"/>
              </a:rPr>
              <a:t> </a:t>
            </a:r>
            <a:r>
              <a:rPr lang="sv-SE" altLang="da-DK" dirty="0" err="1">
                <a:latin typeface="Canaro Book"/>
              </a:rPr>
              <a:t>chained</a:t>
            </a:r>
            <a:endParaRPr lang="da-DK" dirty="0">
              <a:sym typeface="Symbol" pitchFamily="18" charset="2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  <a:sym typeface="Symbol" pitchFamily="18" charset="2"/>
              </a:rPr>
              <a:t>EOL resistor for inputs </a:t>
            </a:r>
            <a:r>
              <a:rPr lang="da-DK" altLang="da-DK" dirty="0" err="1">
                <a:latin typeface="Canaro Book"/>
                <a:sym typeface="Symbol" pitchFamily="18" charset="2"/>
              </a:rPr>
              <a:t>are</a:t>
            </a:r>
            <a:r>
              <a:rPr lang="da-DK" altLang="da-DK" dirty="0">
                <a:latin typeface="Canaro Book"/>
                <a:sym typeface="Symbol" pitchFamily="18" charset="2"/>
              </a:rPr>
              <a:t> default 12k</a:t>
            </a:r>
            <a:r>
              <a:rPr lang="da-DK" dirty="0">
                <a:sym typeface="Symbol" pitchFamily="18" charset="2"/>
              </a:rPr>
              <a:t>, but </a:t>
            </a:r>
            <a:r>
              <a:rPr lang="da-DK" dirty="0" err="1">
                <a:sym typeface="Symbol" pitchFamily="18" charset="2"/>
              </a:rPr>
              <a:t>profiles</a:t>
            </a:r>
            <a:r>
              <a:rPr lang="da-DK" dirty="0">
                <a:sym typeface="Symbol" pitchFamily="18" charset="2"/>
              </a:rPr>
              <a:t> for 5k6, 4k7 </a:t>
            </a:r>
            <a:r>
              <a:rPr lang="da-DK" dirty="0" err="1">
                <a:sym typeface="Symbol" pitchFamily="18" charset="2"/>
              </a:rPr>
              <a:t>exist</a:t>
            </a:r>
            <a:r>
              <a:rPr lang="da-DK" dirty="0">
                <a:sym typeface="Symbol" pitchFamily="18" charset="2"/>
              </a:rPr>
              <a:t>, all inputs </a:t>
            </a:r>
            <a:r>
              <a:rPr lang="da-DK" dirty="0" err="1">
                <a:sym typeface="Symbol" pitchFamily="18" charset="2"/>
              </a:rPr>
              <a:t>are</a:t>
            </a:r>
            <a:r>
              <a:rPr lang="da-DK" dirty="0">
                <a:sym typeface="Symbol" pitchFamily="18" charset="2"/>
              </a:rPr>
              <a:t> </a:t>
            </a:r>
            <a:r>
              <a:rPr lang="da-DK" dirty="0" err="1">
                <a:sym typeface="Symbol" pitchFamily="18" charset="2"/>
              </a:rPr>
              <a:t>triple</a:t>
            </a:r>
            <a:r>
              <a:rPr lang="da-DK" dirty="0">
                <a:sym typeface="Symbol" pitchFamily="18" charset="2"/>
              </a:rPr>
              <a:t> </a:t>
            </a:r>
            <a:r>
              <a:rPr lang="da-DK" dirty="0" err="1">
                <a:sym typeface="Symbol" pitchFamily="18" charset="2"/>
              </a:rPr>
              <a:t>balanced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Programmable</a:t>
            </a:r>
            <a:r>
              <a:rPr lang="da-DK" altLang="da-DK" dirty="0">
                <a:latin typeface="Canaro Book"/>
              </a:rPr>
              <a:t> resistor </a:t>
            </a:r>
            <a:r>
              <a:rPr lang="da-DK" altLang="da-DK" dirty="0" err="1">
                <a:latin typeface="Canaro Book"/>
              </a:rPr>
              <a:t>values</a:t>
            </a:r>
            <a:r>
              <a:rPr lang="da-DK" altLang="da-DK" dirty="0">
                <a:latin typeface="Canaro Book"/>
              </a:rPr>
              <a:t> must </a:t>
            </a:r>
            <a:r>
              <a:rPr lang="da-DK" altLang="da-DK" dirty="0" err="1">
                <a:latin typeface="Canaro Book"/>
              </a:rPr>
              <a:t>be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between</a:t>
            </a:r>
            <a:r>
              <a:rPr lang="da-DK" altLang="da-DK" dirty="0">
                <a:latin typeface="Canaro Book"/>
              </a:rPr>
              <a:t> </a:t>
            </a:r>
            <a:r>
              <a:rPr lang="sv-SE" altLang="da-DK" dirty="0">
                <a:latin typeface="Canaro Book"/>
              </a:rPr>
              <a:t>3,5k</a:t>
            </a:r>
            <a:r>
              <a:rPr lang="da-DK" dirty="0">
                <a:sym typeface="Symbol" pitchFamily="18" charset="2"/>
              </a:rPr>
              <a:t> </a:t>
            </a:r>
            <a:r>
              <a:rPr lang="da-DK" altLang="da-DK" dirty="0">
                <a:latin typeface="Canaro Book"/>
              </a:rPr>
              <a:t>and</a:t>
            </a:r>
            <a:r>
              <a:rPr lang="sv-SE" altLang="da-DK" dirty="0">
                <a:latin typeface="Canaro Book"/>
              </a:rPr>
              <a:t> 50k</a:t>
            </a:r>
            <a:r>
              <a:rPr lang="da-DK" dirty="0">
                <a:sym typeface="Symbol" pitchFamily="18" charset="2"/>
              </a:rPr>
              <a:t></a:t>
            </a:r>
            <a:r>
              <a:rPr lang="sv-SE" altLang="da-DK" dirty="0">
                <a:latin typeface="Canaro Book"/>
              </a:rPr>
              <a:t> (EN50131)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dirty="0" err="1">
                <a:latin typeface="Canaro Book"/>
              </a:rPr>
              <a:t>Network</a:t>
            </a:r>
            <a:r>
              <a:rPr lang="sv-SE" altLang="da-DK" dirty="0">
                <a:latin typeface="Canaro Book"/>
              </a:rPr>
              <a:t> </a:t>
            </a:r>
            <a:r>
              <a:rPr lang="sv-SE" altLang="da-DK" dirty="0" err="1">
                <a:latin typeface="Canaro Book"/>
              </a:rPr>
              <a:t>communication</a:t>
            </a:r>
            <a:r>
              <a:rPr lang="sv-SE" altLang="da-DK" dirty="0">
                <a:latin typeface="Canaro Book"/>
              </a:rPr>
              <a:t> </a:t>
            </a:r>
            <a:r>
              <a:rPr lang="sv-SE" altLang="da-DK" dirty="0" err="1">
                <a:latin typeface="Canaro Book"/>
              </a:rPr>
              <a:t>protected</a:t>
            </a:r>
            <a:r>
              <a:rPr lang="sv-SE" altLang="da-DK" dirty="0">
                <a:latin typeface="Canaro Book"/>
              </a:rPr>
              <a:t> </a:t>
            </a:r>
            <a:r>
              <a:rPr lang="sv-SE" altLang="da-DK" dirty="0" err="1">
                <a:latin typeface="Canaro Book"/>
              </a:rPr>
              <a:t>with</a:t>
            </a:r>
            <a:r>
              <a:rPr lang="sv-SE" altLang="da-DK" dirty="0">
                <a:latin typeface="Canaro Book"/>
              </a:rPr>
              <a:t> AES </a:t>
            </a:r>
            <a:r>
              <a:rPr lang="sv-SE" altLang="da-DK" dirty="0" err="1">
                <a:latin typeface="Canaro Book"/>
              </a:rPr>
              <a:t>encryption</a:t>
            </a:r>
            <a:endParaRPr lang="sv-SE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dirty="0">
                <a:latin typeface="Canaro Book"/>
              </a:rPr>
              <a:t>Log </a:t>
            </a:r>
            <a:r>
              <a:rPr lang="sv-SE" altLang="da-DK" dirty="0" err="1">
                <a:latin typeface="Canaro Book"/>
              </a:rPr>
              <a:t>size</a:t>
            </a:r>
            <a:r>
              <a:rPr lang="sv-SE" altLang="da-DK" dirty="0">
                <a:latin typeface="Canaro Book"/>
              </a:rPr>
              <a:t>: Alarm logs 2.000, </a:t>
            </a:r>
            <a:r>
              <a:rPr lang="sv-SE" altLang="da-DK" dirty="0" err="1">
                <a:latin typeface="Canaro Book"/>
              </a:rPr>
              <a:t>Internal</a:t>
            </a:r>
            <a:r>
              <a:rPr lang="sv-SE" altLang="da-DK" dirty="0">
                <a:latin typeface="Canaro Book"/>
              </a:rPr>
              <a:t> logs 2.000, </a:t>
            </a:r>
            <a:r>
              <a:rPr lang="sv-SE" altLang="da-DK" dirty="0" err="1">
                <a:latin typeface="Canaro Book"/>
              </a:rPr>
              <a:t>User</a:t>
            </a:r>
            <a:r>
              <a:rPr lang="sv-SE" altLang="da-DK" dirty="0">
                <a:latin typeface="Canaro Book"/>
              </a:rPr>
              <a:t> logs 6.000 (</a:t>
            </a:r>
            <a:r>
              <a:rPr lang="sv-SE" altLang="da-DK" dirty="0" err="1">
                <a:latin typeface="Canaro Book"/>
              </a:rPr>
              <a:t>extendable</a:t>
            </a:r>
            <a:r>
              <a:rPr lang="sv-SE" altLang="da-DK" dirty="0">
                <a:latin typeface="Canaro Book"/>
              </a:rPr>
              <a:t> on Corporate)</a:t>
            </a:r>
          </a:p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endParaRPr lang="sv-SE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endParaRPr lang="da-DK" altLang="da-DK" dirty="0">
              <a:latin typeface="Canaro Book"/>
            </a:endParaRPr>
          </a:p>
        </p:txBody>
      </p:sp>
    </p:spTree>
    <p:extLst>
      <p:ext uri="{BB962C8B-B14F-4D97-AF65-F5344CB8AC3E}">
        <p14:creationId xmlns:p14="http://schemas.microsoft.com/office/powerpoint/2010/main" val="315169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4" name="Tekstfelt 5">
            <a:extLst>
              <a:ext uri="{FF2B5EF4-FFF2-40B4-BE49-F238E27FC236}">
                <a16:creationId xmlns:a16="http://schemas.microsoft.com/office/drawing/2014/main" id="{135BB992-53C1-17CA-BCBB-F6016D0486DD}"/>
              </a:ext>
            </a:extLst>
          </p:cNvPr>
          <p:cNvSpPr txBox="1"/>
          <p:nvPr/>
        </p:nvSpPr>
        <p:spPr>
          <a:xfrm>
            <a:off x="701964" y="1253401"/>
            <a:ext cx="11406909" cy="461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the NOX System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Important</a:t>
            </a:r>
            <a:r>
              <a:rPr lang="da-DK" altLang="da-DK" dirty="0">
                <a:latin typeface="Canaro Book"/>
              </a:rPr>
              <a:t> points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Brief introduction of areas, users and profiles/groups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1: Setup </a:t>
            </a:r>
            <a:r>
              <a:rPr lang="da-DK" altLang="da-DK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, Units and IO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2: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extra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(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4) </a:t>
            </a:r>
            <a:r>
              <a:rPr lang="da-DK" altLang="da-DK" dirty="0" err="1">
                <a:latin typeface="Canaro Book"/>
              </a:rPr>
              <a:t>move</a:t>
            </a:r>
            <a:r>
              <a:rPr lang="da-DK" altLang="da-DK" dirty="0">
                <a:latin typeface="Canaro Book"/>
              </a:rPr>
              <a:t> input and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slave </a:t>
            </a:r>
            <a:r>
              <a:rPr lang="da-DK" altLang="da-DK" dirty="0" err="1">
                <a:latin typeface="Canaro Book"/>
              </a:rPr>
              <a:t>settings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3: Access Control </a:t>
            </a:r>
            <a:r>
              <a:rPr lang="da-DK" altLang="da-DK" dirty="0" err="1">
                <a:latin typeface="Canaro Book"/>
              </a:rPr>
              <a:t>setup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using</a:t>
            </a:r>
            <a:r>
              <a:rPr lang="da-DK" altLang="da-DK" dirty="0">
                <a:latin typeface="Canaro Book"/>
              </a:rPr>
              <a:t> CMO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4: Time </a:t>
            </a:r>
            <a:r>
              <a:rPr lang="da-DK" altLang="da-DK" dirty="0" err="1">
                <a:latin typeface="Canaro Book"/>
              </a:rPr>
              <a:t>Profiles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setup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5: Alarm Transmission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Service functions on the control panel and system </a:t>
            </a:r>
            <a:r>
              <a:rPr lang="en-US" altLang="da-DK" dirty="0" err="1">
                <a:latin typeface="Canaro Book"/>
              </a:rPr>
              <a:t>informations</a:t>
            </a:r>
            <a:endParaRPr lang="en-US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Conclusion, evaluation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348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Areas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, types and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states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sp>
        <p:nvSpPr>
          <p:cNvPr id="43" name="textruta 25">
            <a:extLst>
              <a:ext uri="{FF2B5EF4-FFF2-40B4-BE49-F238E27FC236}">
                <a16:creationId xmlns:a16="http://schemas.microsoft.com/office/drawing/2014/main" id="{48E421DA-DC6F-4F36-AC34-90F4B6069BA9}"/>
              </a:ext>
            </a:extLst>
          </p:cNvPr>
          <p:cNvSpPr txBox="1"/>
          <p:nvPr/>
        </p:nvSpPr>
        <p:spPr>
          <a:xfrm>
            <a:off x="853289" y="1290174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Alarm</a:t>
            </a:r>
          </a:p>
        </p:txBody>
      </p:sp>
      <p:grpSp>
        <p:nvGrpSpPr>
          <p:cNvPr id="56" name="Grupp 5">
            <a:extLst>
              <a:ext uri="{FF2B5EF4-FFF2-40B4-BE49-F238E27FC236}">
                <a16:creationId xmlns:a16="http://schemas.microsoft.com/office/drawing/2014/main" id="{9713F3E5-2ACC-4A0B-A389-3CF5A2825F83}"/>
              </a:ext>
            </a:extLst>
          </p:cNvPr>
          <p:cNvGrpSpPr/>
          <p:nvPr/>
        </p:nvGrpSpPr>
        <p:grpSpPr>
          <a:xfrm>
            <a:off x="197060" y="2129230"/>
            <a:ext cx="2241526" cy="2333962"/>
            <a:chOff x="536432" y="2129230"/>
            <a:chExt cx="2241526" cy="2333962"/>
          </a:xfrm>
        </p:grpSpPr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0DA01AEA-8DF2-4C5D-96F8-9E4843FC6302}"/>
                </a:ext>
              </a:extLst>
            </p:cNvPr>
            <p:cNvSpPr/>
            <p:nvPr/>
          </p:nvSpPr>
          <p:spPr>
            <a:xfrm>
              <a:off x="536432" y="2129230"/>
              <a:ext cx="2227388" cy="36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>
                  <a:solidFill>
                    <a:schemeClr val="tx1"/>
                  </a:solidFill>
                </a:rPr>
                <a:t>Disarmed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43E65065-D774-4899-8CE4-7394F8A01484}"/>
                </a:ext>
              </a:extLst>
            </p:cNvPr>
            <p:cNvSpPr/>
            <p:nvPr/>
          </p:nvSpPr>
          <p:spPr>
            <a:xfrm>
              <a:off x="536432" y="2622721"/>
              <a:ext cx="2227388" cy="36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>
                  <a:solidFill>
                    <a:schemeClr val="tx1"/>
                  </a:solidFill>
                </a:rPr>
                <a:t>Disarmed</a:t>
              </a:r>
              <a:r>
                <a:rPr lang="sv-SE" dirty="0">
                  <a:solidFill>
                    <a:schemeClr val="tx1"/>
                  </a:solidFill>
                </a:rPr>
                <a:t> Exit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7472B3DA-BB08-40EC-9AB0-A76F09975235}"/>
                </a:ext>
              </a:extLst>
            </p:cNvPr>
            <p:cNvSpPr/>
            <p:nvPr/>
          </p:nvSpPr>
          <p:spPr>
            <a:xfrm>
              <a:off x="550570" y="3116212"/>
              <a:ext cx="2227388" cy="36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>
                  <a:solidFill>
                    <a:schemeClr val="tx1"/>
                  </a:solidFill>
                </a:rPr>
                <a:t>Disarmed</a:t>
              </a:r>
              <a:r>
                <a:rPr lang="sv-SE" dirty="0">
                  <a:solidFill>
                    <a:schemeClr val="tx1"/>
                  </a:solidFill>
                </a:rPr>
                <a:t> Exit </a:t>
              </a:r>
              <a:r>
                <a:rPr lang="sv-SE" dirty="0" err="1">
                  <a:solidFill>
                    <a:schemeClr val="tx1"/>
                  </a:solidFill>
                </a:rPr>
                <a:t>Wait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B6D05E7-A0B1-473D-B7C1-867ED9E4F2B5}"/>
                </a:ext>
              </a:extLst>
            </p:cNvPr>
            <p:cNvSpPr/>
            <p:nvPr/>
          </p:nvSpPr>
          <p:spPr>
            <a:xfrm>
              <a:off x="550570" y="4103192"/>
              <a:ext cx="2227388" cy="36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>
                  <a:solidFill>
                    <a:schemeClr val="tx1"/>
                  </a:solidFill>
                </a:rPr>
                <a:t>Armed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48291B17-3BC3-47B9-931E-75EA8A65D089}"/>
                </a:ext>
              </a:extLst>
            </p:cNvPr>
            <p:cNvSpPr/>
            <p:nvPr/>
          </p:nvSpPr>
          <p:spPr>
            <a:xfrm>
              <a:off x="550570" y="3609703"/>
              <a:ext cx="2227388" cy="36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>
                  <a:solidFill>
                    <a:schemeClr val="tx1"/>
                  </a:solidFill>
                </a:rPr>
                <a:t>Disarmed</a:t>
              </a:r>
              <a:r>
                <a:rPr lang="sv-SE" dirty="0">
                  <a:solidFill>
                    <a:schemeClr val="tx1"/>
                  </a:solidFill>
                </a:rPr>
                <a:t> </a:t>
              </a:r>
              <a:r>
                <a:rPr lang="sv-SE" dirty="0" err="1">
                  <a:solidFill>
                    <a:schemeClr val="tx1"/>
                  </a:solidFill>
                </a:rPr>
                <a:t>Entry</a:t>
              </a:r>
              <a:endParaRPr lang="sv-SE" dirty="0">
                <a:solidFill>
                  <a:schemeClr val="tx1"/>
                </a:solidFill>
              </a:endParaRPr>
            </a:p>
          </p:txBody>
        </p:sp>
      </p:grpSp>
      <p:sp>
        <p:nvSpPr>
          <p:cNvPr id="62" name="textruta 26">
            <a:extLst>
              <a:ext uri="{FF2B5EF4-FFF2-40B4-BE49-F238E27FC236}">
                <a16:creationId xmlns:a16="http://schemas.microsoft.com/office/drawing/2014/main" id="{D710BDF1-E44C-4B84-8A01-6B78B5A43626}"/>
              </a:ext>
            </a:extLst>
          </p:cNvPr>
          <p:cNvSpPr txBox="1"/>
          <p:nvPr/>
        </p:nvSpPr>
        <p:spPr>
          <a:xfrm>
            <a:off x="8409267" y="1268860"/>
            <a:ext cx="85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System</a:t>
            </a:r>
          </a:p>
        </p:txBody>
      </p:sp>
      <p:grpSp>
        <p:nvGrpSpPr>
          <p:cNvPr id="63" name="Grupp 13">
            <a:extLst>
              <a:ext uri="{FF2B5EF4-FFF2-40B4-BE49-F238E27FC236}">
                <a16:creationId xmlns:a16="http://schemas.microsoft.com/office/drawing/2014/main" id="{AE70247E-4D7F-48DF-AA63-2B7D6BE3221C}"/>
              </a:ext>
            </a:extLst>
          </p:cNvPr>
          <p:cNvGrpSpPr/>
          <p:nvPr/>
        </p:nvGrpSpPr>
        <p:grpSpPr>
          <a:xfrm>
            <a:off x="7880970" y="2102678"/>
            <a:ext cx="2165084" cy="880043"/>
            <a:chOff x="8220342" y="2102678"/>
            <a:chExt cx="2165084" cy="880043"/>
          </a:xfrm>
        </p:grpSpPr>
        <p:sp>
          <p:nvSpPr>
            <p:cNvPr id="64" name="Rektangel 63">
              <a:extLst>
                <a:ext uri="{FF2B5EF4-FFF2-40B4-BE49-F238E27FC236}">
                  <a16:creationId xmlns:a16="http://schemas.microsoft.com/office/drawing/2014/main" id="{B4146006-D65F-4204-B7B1-0BD8967F6CD3}"/>
                </a:ext>
              </a:extLst>
            </p:cNvPr>
            <p:cNvSpPr/>
            <p:nvPr/>
          </p:nvSpPr>
          <p:spPr>
            <a:xfrm>
              <a:off x="8225426" y="2102678"/>
              <a:ext cx="2160000" cy="3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>
                  <a:solidFill>
                    <a:schemeClr val="tx1"/>
                  </a:solidFill>
                </a:rPr>
                <a:t>Armed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65" name="Rektangel 64">
              <a:extLst>
                <a:ext uri="{FF2B5EF4-FFF2-40B4-BE49-F238E27FC236}">
                  <a16:creationId xmlns:a16="http://schemas.microsoft.com/office/drawing/2014/main" id="{F350301B-188F-44BB-A942-8EC32AC3ECBF}"/>
                </a:ext>
              </a:extLst>
            </p:cNvPr>
            <p:cNvSpPr/>
            <p:nvPr/>
          </p:nvSpPr>
          <p:spPr>
            <a:xfrm>
              <a:off x="8220342" y="2622721"/>
              <a:ext cx="2160000" cy="3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>
                  <a:solidFill>
                    <a:schemeClr val="tx1"/>
                  </a:solidFill>
                </a:rPr>
                <a:t>Disarmed</a:t>
              </a:r>
              <a:endParaRPr lang="sv-SE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textruta 26">
            <a:extLst>
              <a:ext uri="{FF2B5EF4-FFF2-40B4-BE49-F238E27FC236}">
                <a16:creationId xmlns:a16="http://schemas.microsoft.com/office/drawing/2014/main" id="{83E2234C-CAA0-42FA-8155-F616D66ADA33}"/>
              </a:ext>
            </a:extLst>
          </p:cNvPr>
          <p:cNvSpPr txBox="1"/>
          <p:nvPr/>
        </p:nvSpPr>
        <p:spPr>
          <a:xfrm>
            <a:off x="3501407" y="1290174"/>
            <a:ext cx="83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On/Off</a:t>
            </a:r>
          </a:p>
        </p:txBody>
      </p:sp>
      <p:sp>
        <p:nvSpPr>
          <p:cNvPr id="67" name="textruta 26">
            <a:extLst>
              <a:ext uri="{FF2B5EF4-FFF2-40B4-BE49-F238E27FC236}">
                <a16:creationId xmlns:a16="http://schemas.microsoft.com/office/drawing/2014/main" id="{42550B92-D026-47AE-97FC-4D87F7F3ECA2}"/>
              </a:ext>
            </a:extLst>
          </p:cNvPr>
          <p:cNvSpPr txBox="1"/>
          <p:nvPr/>
        </p:nvSpPr>
        <p:spPr>
          <a:xfrm>
            <a:off x="6045971" y="1290174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Door</a:t>
            </a:r>
          </a:p>
        </p:txBody>
      </p:sp>
      <p:grpSp>
        <p:nvGrpSpPr>
          <p:cNvPr id="69" name="Grupp 12">
            <a:extLst>
              <a:ext uri="{FF2B5EF4-FFF2-40B4-BE49-F238E27FC236}">
                <a16:creationId xmlns:a16="http://schemas.microsoft.com/office/drawing/2014/main" id="{B8419B83-9E1D-4C45-883D-3EEE564FB806}"/>
              </a:ext>
            </a:extLst>
          </p:cNvPr>
          <p:cNvGrpSpPr/>
          <p:nvPr/>
        </p:nvGrpSpPr>
        <p:grpSpPr>
          <a:xfrm>
            <a:off x="5239966" y="2110973"/>
            <a:ext cx="2318329" cy="3353705"/>
            <a:chOff x="5579338" y="2110973"/>
            <a:chExt cx="2318329" cy="3353705"/>
          </a:xfrm>
        </p:grpSpPr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040423CC-DB82-4929-BA78-A1CC41D10AE1}"/>
                </a:ext>
              </a:extLst>
            </p:cNvPr>
            <p:cNvSpPr/>
            <p:nvPr/>
          </p:nvSpPr>
          <p:spPr>
            <a:xfrm>
              <a:off x="5579338" y="2110973"/>
              <a:ext cx="2318329" cy="360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Door </a:t>
              </a:r>
              <a:r>
                <a:rPr lang="sv-SE" dirty="0" err="1">
                  <a:solidFill>
                    <a:schemeClr val="tx1"/>
                  </a:solidFill>
                </a:rPr>
                <a:t>Unlocked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CB117E4F-750E-4A87-B9EF-162E0B72D4C2}"/>
                </a:ext>
              </a:extLst>
            </p:cNvPr>
            <p:cNvSpPr/>
            <p:nvPr/>
          </p:nvSpPr>
          <p:spPr>
            <a:xfrm>
              <a:off x="5579338" y="2609924"/>
              <a:ext cx="2318329" cy="360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Door </a:t>
              </a:r>
              <a:r>
                <a:rPr lang="sv-SE" dirty="0" err="1">
                  <a:solidFill>
                    <a:schemeClr val="tx1"/>
                  </a:solidFill>
                </a:rPr>
                <a:t>Closed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15BF5C1D-D188-4D7C-8581-A746559FDAB1}"/>
                </a:ext>
              </a:extLst>
            </p:cNvPr>
            <p:cNvSpPr/>
            <p:nvPr/>
          </p:nvSpPr>
          <p:spPr>
            <a:xfrm>
              <a:off x="5579338" y="3108875"/>
              <a:ext cx="2318329" cy="360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Access </a:t>
              </a:r>
              <a:r>
                <a:rPr lang="sv-SE" dirty="0" err="1">
                  <a:solidFill>
                    <a:schemeClr val="tx1"/>
                  </a:solidFill>
                </a:rPr>
                <a:t>Granted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EABEF630-326A-4968-A7F9-D94554FC37E2}"/>
                </a:ext>
              </a:extLst>
            </p:cNvPr>
            <p:cNvSpPr/>
            <p:nvPr/>
          </p:nvSpPr>
          <p:spPr>
            <a:xfrm>
              <a:off x="5579338" y="3607826"/>
              <a:ext cx="2318329" cy="360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Door </a:t>
              </a:r>
              <a:r>
                <a:rPr lang="sv-SE" dirty="0" err="1">
                  <a:solidFill>
                    <a:schemeClr val="tx1"/>
                  </a:solidFill>
                </a:rPr>
                <a:t>Held</a:t>
              </a:r>
              <a:r>
                <a:rPr lang="sv-SE" dirty="0">
                  <a:solidFill>
                    <a:schemeClr val="tx1"/>
                  </a:solidFill>
                </a:rPr>
                <a:t> </a:t>
              </a:r>
              <a:r>
                <a:rPr lang="sv-SE" dirty="0" err="1">
                  <a:solidFill>
                    <a:schemeClr val="tx1"/>
                  </a:solidFill>
                </a:rPr>
                <a:t>Warning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A63F8601-C6B8-460F-84E8-F01D0C41CD4B}"/>
                </a:ext>
              </a:extLst>
            </p:cNvPr>
            <p:cNvSpPr/>
            <p:nvPr/>
          </p:nvSpPr>
          <p:spPr>
            <a:xfrm>
              <a:off x="5579338" y="4106777"/>
              <a:ext cx="2318329" cy="360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>
                  <a:solidFill>
                    <a:schemeClr val="tx1"/>
                  </a:solidFill>
                </a:rPr>
                <a:t>Forced</a:t>
              </a:r>
              <a:r>
                <a:rPr lang="sv-SE" dirty="0">
                  <a:solidFill>
                    <a:schemeClr val="tx1"/>
                  </a:solidFill>
                </a:rPr>
                <a:t> </a:t>
              </a:r>
              <a:r>
                <a:rPr lang="sv-SE" dirty="0" err="1">
                  <a:solidFill>
                    <a:schemeClr val="tx1"/>
                  </a:solidFill>
                </a:rPr>
                <a:t>Entry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038F3A73-36C4-41D9-AE5F-13E7026B55F2}"/>
                </a:ext>
              </a:extLst>
            </p:cNvPr>
            <p:cNvSpPr/>
            <p:nvPr/>
          </p:nvSpPr>
          <p:spPr>
            <a:xfrm>
              <a:off x="5579338" y="4605728"/>
              <a:ext cx="2318329" cy="360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Door </a:t>
              </a:r>
              <a:r>
                <a:rPr lang="sv-SE" dirty="0" err="1">
                  <a:solidFill>
                    <a:schemeClr val="tx1"/>
                  </a:solidFill>
                </a:rPr>
                <a:t>Open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76" name="Rektangel 75">
              <a:extLst>
                <a:ext uri="{FF2B5EF4-FFF2-40B4-BE49-F238E27FC236}">
                  <a16:creationId xmlns:a16="http://schemas.microsoft.com/office/drawing/2014/main" id="{FAA8A17D-2148-46E5-85CF-5F125A22E868}"/>
                </a:ext>
              </a:extLst>
            </p:cNvPr>
            <p:cNvSpPr/>
            <p:nvPr/>
          </p:nvSpPr>
          <p:spPr>
            <a:xfrm>
              <a:off x="5579338" y="5104678"/>
              <a:ext cx="2318329" cy="360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Door </a:t>
              </a:r>
              <a:r>
                <a:rPr lang="sv-SE" dirty="0" err="1">
                  <a:solidFill>
                    <a:schemeClr val="tx1"/>
                  </a:solidFill>
                </a:rPr>
                <a:t>Held</a:t>
              </a:r>
              <a:r>
                <a:rPr lang="sv-SE" dirty="0">
                  <a:solidFill>
                    <a:schemeClr val="tx1"/>
                  </a:solidFill>
                </a:rPr>
                <a:t> Alarm</a:t>
              </a:r>
            </a:p>
          </p:txBody>
        </p:sp>
      </p:grpSp>
      <p:grpSp>
        <p:nvGrpSpPr>
          <p:cNvPr id="77" name="Grupp 8">
            <a:extLst>
              <a:ext uri="{FF2B5EF4-FFF2-40B4-BE49-F238E27FC236}">
                <a16:creationId xmlns:a16="http://schemas.microsoft.com/office/drawing/2014/main" id="{572A2BDF-A8BB-4A4E-BF23-C5549765A9D1}"/>
              </a:ext>
            </a:extLst>
          </p:cNvPr>
          <p:cNvGrpSpPr/>
          <p:nvPr/>
        </p:nvGrpSpPr>
        <p:grpSpPr>
          <a:xfrm>
            <a:off x="2752207" y="2129230"/>
            <a:ext cx="2160000" cy="853491"/>
            <a:chOff x="3091579" y="2129230"/>
            <a:chExt cx="2160000" cy="853491"/>
          </a:xfrm>
        </p:grpSpPr>
        <p:sp>
          <p:nvSpPr>
            <p:cNvPr id="78" name="Rektangel 77">
              <a:extLst>
                <a:ext uri="{FF2B5EF4-FFF2-40B4-BE49-F238E27FC236}">
                  <a16:creationId xmlns:a16="http://schemas.microsoft.com/office/drawing/2014/main" id="{488EA79D-83CD-4146-939B-990AD3EF31E1}"/>
                </a:ext>
              </a:extLst>
            </p:cNvPr>
            <p:cNvSpPr/>
            <p:nvPr/>
          </p:nvSpPr>
          <p:spPr>
            <a:xfrm>
              <a:off x="3091579" y="2129230"/>
              <a:ext cx="21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On</a:t>
              </a:r>
            </a:p>
          </p:txBody>
        </p:sp>
        <p:sp>
          <p:nvSpPr>
            <p:cNvPr id="79" name="Rektangel 78">
              <a:extLst>
                <a:ext uri="{FF2B5EF4-FFF2-40B4-BE49-F238E27FC236}">
                  <a16:creationId xmlns:a16="http://schemas.microsoft.com/office/drawing/2014/main" id="{96E0D815-BEF5-4DB4-BDE5-F91F4CA52826}"/>
                </a:ext>
              </a:extLst>
            </p:cNvPr>
            <p:cNvSpPr/>
            <p:nvPr/>
          </p:nvSpPr>
          <p:spPr>
            <a:xfrm>
              <a:off x="3091579" y="2622721"/>
              <a:ext cx="21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5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Areas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,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Create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Areas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grpSp>
        <p:nvGrpSpPr>
          <p:cNvPr id="10" name="Grupp 6"/>
          <p:cNvGrpSpPr/>
          <p:nvPr/>
        </p:nvGrpSpPr>
        <p:grpSpPr>
          <a:xfrm>
            <a:off x="209219" y="2239241"/>
            <a:ext cx="2393121" cy="489703"/>
            <a:chOff x="953590" y="1058091"/>
            <a:chExt cx="3045586" cy="61913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0" name="Rektangel 39"/>
            <p:cNvSpPr/>
            <p:nvPr/>
          </p:nvSpPr>
          <p:spPr>
            <a:xfrm>
              <a:off x="953590" y="1058091"/>
              <a:ext cx="3045586" cy="61913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textruta 8"/>
            <p:cNvSpPr txBox="1"/>
            <p:nvPr/>
          </p:nvSpPr>
          <p:spPr>
            <a:xfrm>
              <a:off x="1209829" y="1152980"/>
              <a:ext cx="2789346" cy="4706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1. Alarm</a:t>
              </a:r>
            </a:p>
          </p:txBody>
        </p:sp>
      </p:grpSp>
      <p:sp>
        <p:nvSpPr>
          <p:cNvPr id="17" name="textruta 25"/>
          <p:cNvSpPr txBox="1"/>
          <p:nvPr/>
        </p:nvSpPr>
        <p:spPr>
          <a:xfrm>
            <a:off x="689314" y="1292573"/>
            <a:ext cx="132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Alarm Areas</a:t>
            </a:r>
          </a:p>
        </p:txBody>
      </p:sp>
      <p:grpSp>
        <p:nvGrpSpPr>
          <p:cNvPr id="46" name="Grupp 15">
            <a:extLst>
              <a:ext uri="{FF2B5EF4-FFF2-40B4-BE49-F238E27FC236}">
                <a16:creationId xmlns:a16="http://schemas.microsoft.com/office/drawing/2014/main" id="{2D640373-5BEB-4D8E-8D83-AF6FE2D701FA}"/>
              </a:ext>
            </a:extLst>
          </p:cNvPr>
          <p:cNvGrpSpPr/>
          <p:nvPr/>
        </p:nvGrpSpPr>
        <p:grpSpPr>
          <a:xfrm>
            <a:off x="209218" y="5939894"/>
            <a:ext cx="2393121" cy="489812"/>
            <a:chOff x="953589" y="1203735"/>
            <a:chExt cx="3045585" cy="619274"/>
          </a:xfrm>
          <a:solidFill>
            <a:srgbClr val="FF0000"/>
          </a:solidFill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9D232CD-ABC2-48F3-B243-2136A57178C0}"/>
                </a:ext>
              </a:extLst>
            </p:cNvPr>
            <p:cNvSpPr/>
            <p:nvPr/>
          </p:nvSpPr>
          <p:spPr>
            <a:xfrm>
              <a:off x="953589" y="1203735"/>
              <a:ext cx="3045585" cy="61927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textruta 17">
              <a:extLst>
                <a:ext uri="{FF2B5EF4-FFF2-40B4-BE49-F238E27FC236}">
                  <a16:creationId xmlns:a16="http://schemas.microsoft.com/office/drawing/2014/main" id="{CC1D4EFC-ED48-46D8-B298-FA2B39EF0572}"/>
                </a:ext>
              </a:extLst>
            </p:cNvPr>
            <p:cNvSpPr txBox="1"/>
            <p:nvPr/>
          </p:nvSpPr>
          <p:spPr>
            <a:xfrm>
              <a:off x="1240885" y="1274350"/>
              <a:ext cx="2157373" cy="4706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sv-SE"/>
                <a:t>x. System</a:t>
              </a:r>
            </a:p>
          </p:txBody>
        </p:sp>
      </p:grpSp>
      <p:sp>
        <p:nvSpPr>
          <p:cNvPr id="49" name="textruta 26">
            <a:extLst>
              <a:ext uri="{FF2B5EF4-FFF2-40B4-BE49-F238E27FC236}">
                <a16:creationId xmlns:a16="http://schemas.microsoft.com/office/drawing/2014/main" id="{3CEFF9FB-A31D-4246-81E8-9ABE2EA0774F}"/>
              </a:ext>
            </a:extLst>
          </p:cNvPr>
          <p:cNvSpPr txBox="1"/>
          <p:nvPr/>
        </p:nvSpPr>
        <p:spPr>
          <a:xfrm>
            <a:off x="7456924" y="1339101"/>
            <a:ext cx="123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Door</a:t>
            </a:r>
            <a:r>
              <a:rPr lang="da-DK" dirty="0"/>
              <a:t> </a:t>
            </a:r>
            <a:r>
              <a:rPr lang="da-DK" dirty="0" err="1"/>
              <a:t>Areas</a:t>
            </a:r>
            <a:endParaRPr lang="da-DK" dirty="0"/>
          </a:p>
        </p:txBody>
      </p:sp>
      <p:grpSp>
        <p:nvGrpSpPr>
          <p:cNvPr id="50" name="Grupp 18">
            <a:extLst>
              <a:ext uri="{FF2B5EF4-FFF2-40B4-BE49-F238E27FC236}">
                <a16:creationId xmlns:a16="http://schemas.microsoft.com/office/drawing/2014/main" id="{B5912D2F-2AE6-4BD6-A6D0-F9277F9A75C0}"/>
              </a:ext>
            </a:extLst>
          </p:cNvPr>
          <p:cNvGrpSpPr/>
          <p:nvPr/>
        </p:nvGrpSpPr>
        <p:grpSpPr>
          <a:xfrm>
            <a:off x="6871742" y="2239924"/>
            <a:ext cx="2505537" cy="435845"/>
            <a:chOff x="953589" y="865030"/>
            <a:chExt cx="4075611" cy="796835"/>
          </a:xfrm>
          <a:solidFill>
            <a:srgbClr val="92D050"/>
          </a:solidFill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725887A6-0C04-4DB3-8FE6-CDE4182F2F1C}"/>
                </a:ext>
              </a:extLst>
            </p:cNvPr>
            <p:cNvSpPr/>
            <p:nvPr/>
          </p:nvSpPr>
          <p:spPr>
            <a:xfrm>
              <a:off x="953589" y="865030"/>
              <a:ext cx="4075611" cy="79683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textruta 20">
              <a:extLst>
                <a:ext uri="{FF2B5EF4-FFF2-40B4-BE49-F238E27FC236}">
                  <a16:creationId xmlns:a16="http://schemas.microsoft.com/office/drawing/2014/main" id="{5A0C7D8D-A529-4AAF-84A3-02E74AB9FC52}"/>
                </a:ext>
              </a:extLst>
            </p:cNvPr>
            <p:cNvSpPr txBox="1"/>
            <p:nvPr/>
          </p:nvSpPr>
          <p:spPr>
            <a:xfrm>
              <a:off x="1190306" y="939843"/>
              <a:ext cx="3343095" cy="6805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2. Door </a:t>
              </a:r>
              <a:r>
                <a:rPr lang="sv-SE" dirty="0" err="1"/>
                <a:t>Entrance</a:t>
              </a:r>
              <a:endParaRPr lang="sv-SE" dirty="0"/>
            </a:p>
          </p:txBody>
        </p:sp>
      </p:grpSp>
      <p:grpSp>
        <p:nvGrpSpPr>
          <p:cNvPr id="53" name="Grupp 18">
            <a:extLst>
              <a:ext uri="{FF2B5EF4-FFF2-40B4-BE49-F238E27FC236}">
                <a16:creationId xmlns:a16="http://schemas.microsoft.com/office/drawing/2014/main" id="{FF7E81DA-479D-41E6-BAAE-F997CF9B31D6}"/>
              </a:ext>
            </a:extLst>
          </p:cNvPr>
          <p:cNvGrpSpPr/>
          <p:nvPr/>
        </p:nvGrpSpPr>
        <p:grpSpPr>
          <a:xfrm>
            <a:off x="6871741" y="5255394"/>
            <a:ext cx="2505537" cy="435845"/>
            <a:chOff x="953589" y="865030"/>
            <a:chExt cx="4075611" cy="796835"/>
          </a:xfrm>
          <a:solidFill>
            <a:srgbClr val="92D050"/>
          </a:solidFill>
        </p:grpSpPr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D7BFF405-64DC-4C64-849D-F2B4795F003A}"/>
                </a:ext>
              </a:extLst>
            </p:cNvPr>
            <p:cNvSpPr/>
            <p:nvPr/>
          </p:nvSpPr>
          <p:spPr>
            <a:xfrm>
              <a:off x="953589" y="865030"/>
              <a:ext cx="4075611" cy="79683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textruta 20">
              <a:extLst>
                <a:ext uri="{FF2B5EF4-FFF2-40B4-BE49-F238E27FC236}">
                  <a16:creationId xmlns:a16="http://schemas.microsoft.com/office/drawing/2014/main" id="{17FF4924-5432-452A-9770-A7F73FA834D3}"/>
                </a:ext>
              </a:extLst>
            </p:cNvPr>
            <p:cNvSpPr txBox="1"/>
            <p:nvPr/>
          </p:nvSpPr>
          <p:spPr>
            <a:xfrm>
              <a:off x="1190306" y="939842"/>
              <a:ext cx="3727166" cy="6752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3. Door Gate Area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5627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Areas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, Inputs/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detectors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sp>
        <p:nvSpPr>
          <p:cNvPr id="46" name="textruta 37"/>
          <p:cNvSpPr txBox="1"/>
          <p:nvPr/>
        </p:nvSpPr>
        <p:spPr>
          <a:xfrm>
            <a:off x="9891126" y="1240837"/>
            <a:ext cx="175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Inputs/</a:t>
            </a:r>
            <a:r>
              <a:rPr lang="da-DK" dirty="0" err="1"/>
              <a:t>detectors</a:t>
            </a:r>
            <a:endParaRPr lang="da-DK" dirty="0"/>
          </a:p>
        </p:txBody>
      </p:sp>
      <p:sp>
        <p:nvSpPr>
          <p:cNvPr id="47" name="Rektangel 46"/>
          <p:cNvSpPr/>
          <p:nvPr/>
        </p:nvSpPr>
        <p:spPr>
          <a:xfrm>
            <a:off x="9711561" y="1695738"/>
            <a:ext cx="2042289" cy="3142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textruta 40"/>
          <p:cNvSpPr txBox="1"/>
          <p:nvPr/>
        </p:nvSpPr>
        <p:spPr>
          <a:xfrm>
            <a:off x="9754141" y="1696008"/>
            <a:ext cx="179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IR Area 1</a:t>
            </a:r>
          </a:p>
        </p:txBody>
      </p:sp>
      <p:sp>
        <p:nvSpPr>
          <p:cNvPr id="49" name="Rektangel 48"/>
          <p:cNvSpPr/>
          <p:nvPr/>
        </p:nvSpPr>
        <p:spPr>
          <a:xfrm>
            <a:off x="9694238" y="2839416"/>
            <a:ext cx="2059612" cy="3142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textruta 46"/>
          <p:cNvSpPr txBox="1"/>
          <p:nvPr/>
        </p:nvSpPr>
        <p:spPr>
          <a:xfrm>
            <a:off x="9736818" y="2839686"/>
            <a:ext cx="200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IR Area 2</a:t>
            </a:r>
          </a:p>
        </p:txBody>
      </p:sp>
      <p:sp>
        <p:nvSpPr>
          <p:cNvPr id="51" name="Rektangel 50"/>
          <p:cNvSpPr/>
          <p:nvPr/>
        </p:nvSpPr>
        <p:spPr>
          <a:xfrm>
            <a:off x="9694238" y="3406036"/>
            <a:ext cx="2059612" cy="3142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textruta 51"/>
          <p:cNvSpPr txBox="1"/>
          <p:nvPr/>
        </p:nvSpPr>
        <p:spPr>
          <a:xfrm>
            <a:off x="9736817" y="3406306"/>
            <a:ext cx="183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IR Area 3</a:t>
            </a:r>
          </a:p>
        </p:txBody>
      </p:sp>
      <p:sp>
        <p:nvSpPr>
          <p:cNvPr id="53" name="Rektangel 52"/>
          <p:cNvSpPr/>
          <p:nvPr/>
        </p:nvSpPr>
        <p:spPr>
          <a:xfrm>
            <a:off x="9694238" y="3956717"/>
            <a:ext cx="2059612" cy="3142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textruta 57"/>
          <p:cNvSpPr txBox="1"/>
          <p:nvPr/>
        </p:nvSpPr>
        <p:spPr>
          <a:xfrm>
            <a:off x="9736818" y="3936544"/>
            <a:ext cx="206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IR Area 4</a:t>
            </a:r>
          </a:p>
        </p:txBody>
      </p:sp>
      <p:sp>
        <p:nvSpPr>
          <p:cNvPr id="55" name="Rektangel 54"/>
          <p:cNvSpPr/>
          <p:nvPr/>
        </p:nvSpPr>
        <p:spPr>
          <a:xfrm>
            <a:off x="9694238" y="5013177"/>
            <a:ext cx="2059612" cy="3142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textruta 64"/>
          <p:cNvSpPr txBox="1"/>
          <p:nvPr/>
        </p:nvSpPr>
        <p:spPr>
          <a:xfrm>
            <a:off x="9736818" y="5013447"/>
            <a:ext cx="201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IR Area 6</a:t>
            </a:r>
          </a:p>
        </p:txBody>
      </p:sp>
      <p:cxnSp>
        <p:nvCxnSpPr>
          <p:cNvPr id="58" name="Rak pil 27"/>
          <p:cNvCxnSpPr>
            <a:cxnSpLocks/>
            <a:stCxn id="47" idx="1"/>
          </p:cNvCxnSpPr>
          <p:nvPr/>
        </p:nvCxnSpPr>
        <p:spPr>
          <a:xfrm flipH="1">
            <a:off x="2602334" y="1852869"/>
            <a:ext cx="7109227" cy="461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pil 74"/>
          <p:cNvCxnSpPr>
            <a:cxnSpLocks/>
          </p:cNvCxnSpPr>
          <p:nvPr/>
        </p:nvCxnSpPr>
        <p:spPr>
          <a:xfrm flipH="1" flipV="1">
            <a:off x="2610997" y="2389345"/>
            <a:ext cx="7069209" cy="1153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pil 76"/>
          <p:cNvCxnSpPr>
            <a:cxnSpLocks/>
          </p:cNvCxnSpPr>
          <p:nvPr/>
        </p:nvCxnSpPr>
        <p:spPr>
          <a:xfrm flipH="1" flipV="1">
            <a:off x="2610997" y="2389345"/>
            <a:ext cx="7069209" cy="535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ak pil 78"/>
          <p:cNvCxnSpPr>
            <a:cxnSpLocks/>
            <a:stCxn id="53" idx="1"/>
            <a:endCxn id="104" idx="3"/>
          </p:cNvCxnSpPr>
          <p:nvPr/>
        </p:nvCxnSpPr>
        <p:spPr>
          <a:xfrm flipH="1" flipV="1">
            <a:off x="2602337" y="2484093"/>
            <a:ext cx="7091901" cy="1629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ak pil 82"/>
          <p:cNvCxnSpPr>
            <a:cxnSpLocks/>
            <a:stCxn id="80" idx="1"/>
          </p:cNvCxnSpPr>
          <p:nvPr/>
        </p:nvCxnSpPr>
        <p:spPr>
          <a:xfrm flipH="1" flipV="1">
            <a:off x="2610997" y="2638401"/>
            <a:ext cx="7080928" cy="3066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ak pil 84"/>
          <p:cNvCxnSpPr>
            <a:cxnSpLocks/>
            <a:stCxn id="55" idx="1"/>
          </p:cNvCxnSpPr>
          <p:nvPr/>
        </p:nvCxnSpPr>
        <p:spPr>
          <a:xfrm flipH="1" flipV="1">
            <a:off x="2610997" y="2583060"/>
            <a:ext cx="7083241" cy="2587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ktangel 63"/>
          <p:cNvSpPr/>
          <p:nvPr/>
        </p:nvSpPr>
        <p:spPr>
          <a:xfrm>
            <a:off x="9711561" y="2268799"/>
            <a:ext cx="2042289" cy="3142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5" name="textruta 40"/>
          <p:cNvSpPr txBox="1"/>
          <p:nvPr/>
        </p:nvSpPr>
        <p:spPr>
          <a:xfrm>
            <a:off x="9754141" y="2269069"/>
            <a:ext cx="201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MC Door </a:t>
            </a:r>
            <a:r>
              <a:rPr lang="sv-SE" dirty="0" err="1"/>
              <a:t>Entrance</a:t>
            </a:r>
            <a:endParaRPr lang="sv-SE" dirty="0"/>
          </a:p>
        </p:txBody>
      </p:sp>
      <p:cxnSp>
        <p:nvCxnSpPr>
          <p:cNvPr id="66" name="Rak pil 27"/>
          <p:cNvCxnSpPr>
            <a:cxnSpLocks/>
            <a:stCxn id="64" idx="1"/>
          </p:cNvCxnSpPr>
          <p:nvPr/>
        </p:nvCxnSpPr>
        <p:spPr>
          <a:xfrm flipH="1">
            <a:off x="9339586" y="2425930"/>
            <a:ext cx="371975" cy="49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ktangel 68"/>
          <p:cNvSpPr/>
          <p:nvPr/>
        </p:nvSpPr>
        <p:spPr>
          <a:xfrm>
            <a:off x="9694238" y="4471627"/>
            <a:ext cx="2059612" cy="3142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0" name="textruta 51"/>
          <p:cNvSpPr txBox="1"/>
          <p:nvPr/>
        </p:nvSpPr>
        <p:spPr>
          <a:xfrm>
            <a:off x="9736818" y="4462372"/>
            <a:ext cx="181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IR Area 5</a:t>
            </a:r>
          </a:p>
        </p:txBody>
      </p:sp>
      <p:cxnSp>
        <p:nvCxnSpPr>
          <p:cNvPr id="71" name="Rak pil 78"/>
          <p:cNvCxnSpPr>
            <a:cxnSpLocks/>
            <a:stCxn id="70" idx="1"/>
          </p:cNvCxnSpPr>
          <p:nvPr/>
        </p:nvCxnSpPr>
        <p:spPr>
          <a:xfrm flipH="1" flipV="1">
            <a:off x="2610997" y="2470235"/>
            <a:ext cx="7125821" cy="2176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ktangel 79"/>
          <p:cNvSpPr/>
          <p:nvPr/>
        </p:nvSpPr>
        <p:spPr>
          <a:xfrm>
            <a:off x="9691925" y="5547976"/>
            <a:ext cx="2079248" cy="3142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textruta 51"/>
          <p:cNvSpPr txBox="1"/>
          <p:nvPr/>
        </p:nvSpPr>
        <p:spPr>
          <a:xfrm>
            <a:off x="9736817" y="5504731"/>
            <a:ext cx="207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MC Gate Area 6</a:t>
            </a:r>
          </a:p>
        </p:txBody>
      </p:sp>
      <p:sp>
        <p:nvSpPr>
          <p:cNvPr id="85" name="Rektangel 84"/>
          <p:cNvSpPr/>
          <p:nvPr/>
        </p:nvSpPr>
        <p:spPr>
          <a:xfrm>
            <a:off x="9691925" y="6073250"/>
            <a:ext cx="2079248" cy="3142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textruta 51"/>
          <p:cNvSpPr txBox="1"/>
          <p:nvPr/>
        </p:nvSpPr>
        <p:spPr>
          <a:xfrm>
            <a:off x="9736818" y="6063995"/>
            <a:ext cx="194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Keybox</a:t>
            </a:r>
            <a:endParaRPr lang="sv-SE" dirty="0"/>
          </a:p>
        </p:txBody>
      </p:sp>
      <p:cxnSp>
        <p:nvCxnSpPr>
          <p:cNvPr id="87" name="Rak pil 82"/>
          <p:cNvCxnSpPr>
            <a:cxnSpLocks/>
            <a:stCxn id="85" idx="1"/>
            <a:endCxn id="94" idx="3"/>
          </p:cNvCxnSpPr>
          <p:nvPr/>
        </p:nvCxnSpPr>
        <p:spPr>
          <a:xfrm flipH="1" flipV="1">
            <a:off x="2602336" y="6184800"/>
            <a:ext cx="7089589" cy="45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uppe 67">
            <a:extLst>
              <a:ext uri="{FF2B5EF4-FFF2-40B4-BE49-F238E27FC236}">
                <a16:creationId xmlns:a16="http://schemas.microsoft.com/office/drawing/2014/main" id="{C03CA66E-C4BF-473F-8DF5-A380A16D88C3}"/>
              </a:ext>
            </a:extLst>
          </p:cNvPr>
          <p:cNvGrpSpPr/>
          <p:nvPr/>
        </p:nvGrpSpPr>
        <p:grpSpPr>
          <a:xfrm>
            <a:off x="209215" y="1292573"/>
            <a:ext cx="9168061" cy="5137133"/>
            <a:chOff x="811107" y="1292573"/>
            <a:chExt cx="9168061" cy="5137133"/>
          </a:xfrm>
        </p:grpSpPr>
        <p:grpSp>
          <p:nvGrpSpPr>
            <p:cNvPr id="72" name="Grupp 6">
              <a:extLst>
                <a:ext uri="{FF2B5EF4-FFF2-40B4-BE49-F238E27FC236}">
                  <a16:creationId xmlns:a16="http://schemas.microsoft.com/office/drawing/2014/main" id="{5E24B769-53F2-4216-B968-E0D7357B1093}"/>
                </a:ext>
              </a:extLst>
            </p:cNvPr>
            <p:cNvGrpSpPr/>
            <p:nvPr/>
          </p:nvGrpSpPr>
          <p:grpSpPr>
            <a:xfrm>
              <a:off x="811108" y="2239241"/>
              <a:ext cx="2393121" cy="489703"/>
              <a:chOff x="953590" y="1058091"/>
              <a:chExt cx="3045586" cy="61913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104" name="Rektangel 103">
                <a:extLst>
                  <a:ext uri="{FF2B5EF4-FFF2-40B4-BE49-F238E27FC236}">
                    <a16:creationId xmlns:a16="http://schemas.microsoft.com/office/drawing/2014/main" id="{DA07FD9B-16C5-4B9D-ABA7-380818DB7A80}"/>
                  </a:ext>
                </a:extLst>
              </p:cNvPr>
              <p:cNvSpPr/>
              <p:nvPr/>
            </p:nvSpPr>
            <p:spPr>
              <a:xfrm>
                <a:off x="953590" y="1058091"/>
                <a:ext cx="3045586" cy="61913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5" name="textruta 8">
                <a:extLst>
                  <a:ext uri="{FF2B5EF4-FFF2-40B4-BE49-F238E27FC236}">
                    <a16:creationId xmlns:a16="http://schemas.microsoft.com/office/drawing/2014/main" id="{BB0B704F-3C67-4190-A81C-A41E43760594}"/>
                  </a:ext>
                </a:extLst>
              </p:cNvPr>
              <p:cNvSpPr txBox="1"/>
              <p:nvPr/>
            </p:nvSpPr>
            <p:spPr>
              <a:xfrm>
                <a:off x="1209829" y="1152980"/>
                <a:ext cx="2789346" cy="47061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1. Alarm</a:t>
                </a:r>
              </a:p>
            </p:txBody>
          </p:sp>
        </p:grpSp>
        <p:sp>
          <p:nvSpPr>
            <p:cNvPr id="77" name="textruta 25">
              <a:extLst>
                <a:ext uri="{FF2B5EF4-FFF2-40B4-BE49-F238E27FC236}">
                  <a16:creationId xmlns:a16="http://schemas.microsoft.com/office/drawing/2014/main" id="{61897C6C-260B-46D7-97AE-35DD5758832C}"/>
                </a:ext>
              </a:extLst>
            </p:cNvPr>
            <p:cNvSpPr txBox="1"/>
            <p:nvPr/>
          </p:nvSpPr>
          <p:spPr>
            <a:xfrm>
              <a:off x="1291203" y="1292573"/>
              <a:ext cx="1324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Alarm Areas</a:t>
              </a:r>
            </a:p>
          </p:txBody>
        </p:sp>
        <p:grpSp>
          <p:nvGrpSpPr>
            <p:cNvPr id="83" name="Grupp 15">
              <a:extLst>
                <a:ext uri="{FF2B5EF4-FFF2-40B4-BE49-F238E27FC236}">
                  <a16:creationId xmlns:a16="http://schemas.microsoft.com/office/drawing/2014/main" id="{CDF160D6-D4F2-4946-A910-D3E7BB826507}"/>
                </a:ext>
              </a:extLst>
            </p:cNvPr>
            <p:cNvGrpSpPr/>
            <p:nvPr/>
          </p:nvGrpSpPr>
          <p:grpSpPr>
            <a:xfrm>
              <a:off x="811107" y="5939894"/>
              <a:ext cx="2393121" cy="489812"/>
              <a:chOff x="953589" y="1203735"/>
              <a:chExt cx="3045585" cy="619274"/>
            </a:xfrm>
            <a:solidFill>
              <a:srgbClr val="FF0000"/>
            </a:solidFill>
          </p:grpSpPr>
          <p:sp>
            <p:nvSpPr>
              <p:cNvPr id="94" name="Rektangel 93">
                <a:extLst>
                  <a:ext uri="{FF2B5EF4-FFF2-40B4-BE49-F238E27FC236}">
                    <a16:creationId xmlns:a16="http://schemas.microsoft.com/office/drawing/2014/main" id="{5C85FF51-7FC4-4008-92EE-4B1B3709085F}"/>
                  </a:ext>
                </a:extLst>
              </p:cNvPr>
              <p:cNvSpPr/>
              <p:nvPr/>
            </p:nvSpPr>
            <p:spPr>
              <a:xfrm>
                <a:off x="953589" y="1203735"/>
                <a:ext cx="3045585" cy="61927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5" name="textruta 17">
                <a:extLst>
                  <a:ext uri="{FF2B5EF4-FFF2-40B4-BE49-F238E27FC236}">
                    <a16:creationId xmlns:a16="http://schemas.microsoft.com/office/drawing/2014/main" id="{18169274-5E18-4E2D-A7D5-671E387DD487}"/>
                  </a:ext>
                </a:extLst>
              </p:cNvPr>
              <p:cNvSpPr txBox="1"/>
              <p:nvPr/>
            </p:nvSpPr>
            <p:spPr>
              <a:xfrm>
                <a:off x="1240885" y="1274350"/>
                <a:ext cx="2157373" cy="47061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x. System</a:t>
                </a:r>
              </a:p>
            </p:txBody>
          </p:sp>
        </p:grpSp>
        <p:sp>
          <p:nvSpPr>
            <p:cNvPr id="84" name="textruta 26">
              <a:extLst>
                <a:ext uri="{FF2B5EF4-FFF2-40B4-BE49-F238E27FC236}">
                  <a16:creationId xmlns:a16="http://schemas.microsoft.com/office/drawing/2014/main" id="{2A716E8E-FDF4-40D7-8D8C-B80964F8B78A}"/>
                </a:ext>
              </a:extLst>
            </p:cNvPr>
            <p:cNvSpPr txBox="1"/>
            <p:nvPr/>
          </p:nvSpPr>
          <p:spPr>
            <a:xfrm>
              <a:off x="8058813" y="1339101"/>
              <a:ext cx="1230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err="1"/>
                <a:t>Door</a:t>
              </a:r>
              <a:r>
                <a:rPr lang="da-DK" dirty="0"/>
                <a:t> </a:t>
              </a:r>
              <a:r>
                <a:rPr lang="da-DK" dirty="0" err="1"/>
                <a:t>Areas</a:t>
              </a:r>
              <a:endParaRPr lang="da-DK" dirty="0"/>
            </a:p>
          </p:txBody>
        </p:sp>
        <p:grpSp>
          <p:nvGrpSpPr>
            <p:cNvPr id="88" name="Grupp 18">
              <a:extLst>
                <a:ext uri="{FF2B5EF4-FFF2-40B4-BE49-F238E27FC236}">
                  <a16:creationId xmlns:a16="http://schemas.microsoft.com/office/drawing/2014/main" id="{251030DA-8876-415E-AF29-7E74135D9550}"/>
                </a:ext>
              </a:extLst>
            </p:cNvPr>
            <p:cNvGrpSpPr/>
            <p:nvPr/>
          </p:nvGrpSpPr>
          <p:grpSpPr>
            <a:xfrm>
              <a:off x="7473631" y="2239924"/>
              <a:ext cx="2505537" cy="435845"/>
              <a:chOff x="953589" y="865030"/>
              <a:chExt cx="4075611" cy="796835"/>
            </a:xfrm>
            <a:solidFill>
              <a:srgbClr val="92D050"/>
            </a:solidFill>
          </p:grpSpPr>
          <p:sp>
            <p:nvSpPr>
              <p:cNvPr id="92" name="Rektangel 91">
                <a:extLst>
                  <a:ext uri="{FF2B5EF4-FFF2-40B4-BE49-F238E27FC236}">
                    <a16:creationId xmlns:a16="http://schemas.microsoft.com/office/drawing/2014/main" id="{4D92DBA7-7AB2-4E9B-99AA-3E9624571A90}"/>
                  </a:ext>
                </a:extLst>
              </p:cNvPr>
              <p:cNvSpPr/>
              <p:nvPr/>
            </p:nvSpPr>
            <p:spPr>
              <a:xfrm>
                <a:off x="953589" y="865030"/>
                <a:ext cx="4075611" cy="79683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3" name="textruta 20">
                <a:extLst>
                  <a:ext uri="{FF2B5EF4-FFF2-40B4-BE49-F238E27FC236}">
                    <a16:creationId xmlns:a16="http://schemas.microsoft.com/office/drawing/2014/main" id="{406D0230-D0C6-4EFB-B8A1-2BBC3D0E1A71}"/>
                  </a:ext>
                </a:extLst>
              </p:cNvPr>
              <p:cNvSpPr txBox="1"/>
              <p:nvPr/>
            </p:nvSpPr>
            <p:spPr>
              <a:xfrm>
                <a:off x="1190306" y="939843"/>
                <a:ext cx="3343095" cy="68053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2. Door </a:t>
                </a:r>
                <a:r>
                  <a:rPr lang="sv-SE" dirty="0" err="1"/>
                  <a:t>Entrance</a:t>
                </a:r>
                <a:endParaRPr lang="sv-SE" dirty="0"/>
              </a:p>
            </p:txBody>
          </p:sp>
        </p:grpSp>
        <p:grpSp>
          <p:nvGrpSpPr>
            <p:cNvPr id="89" name="Grupp 18">
              <a:extLst>
                <a:ext uri="{FF2B5EF4-FFF2-40B4-BE49-F238E27FC236}">
                  <a16:creationId xmlns:a16="http://schemas.microsoft.com/office/drawing/2014/main" id="{E5993355-DF64-401E-8F47-DB8854B6CED0}"/>
                </a:ext>
              </a:extLst>
            </p:cNvPr>
            <p:cNvGrpSpPr/>
            <p:nvPr/>
          </p:nvGrpSpPr>
          <p:grpSpPr>
            <a:xfrm>
              <a:off x="7473630" y="5255388"/>
              <a:ext cx="2505537" cy="435845"/>
              <a:chOff x="953589" y="5166728"/>
              <a:chExt cx="4075611" cy="796835"/>
            </a:xfrm>
            <a:solidFill>
              <a:srgbClr val="92D050"/>
            </a:solidFill>
          </p:grpSpPr>
          <p:sp>
            <p:nvSpPr>
              <p:cNvPr id="90" name="Rektangel 89">
                <a:extLst>
                  <a:ext uri="{FF2B5EF4-FFF2-40B4-BE49-F238E27FC236}">
                    <a16:creationId xmlns:a16="http://schemas.microsoft.com/office/drawing/2014/main" id="{1A1FAE9B-5056-47ED-9A8E-B3C387F6261F}"/>
                  </a:ext>
                </a:extLst>
              </p:cNvPr>
              <p:cNvSpPr/>
              <p:nvPr/>
            </p:nvSpPr>
            <p:spPr>
              <a:xfrm>
                <a:off x="953589" y="5166728"/>
                <a:ext cx="4075611" cy="79683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1" name="textruta 20">
                <a:extLst>
                  <a:ext uri="{FF2B5EF4-FFF2-40B4-BE49-F238E27FC236}">
                    <a16:creationId xmlns:a16="http://schemas.microsoft.com/office/drawing/2014/main" id="{CEA8B549-E827-4DA5-8154-C8CDC96B42E6}"/>
                  </a:ext>
                </a:extLst>
              </p:cNvPr>
              <p:cNvSpPr txBox="1"/>
              <p:nvPr/>
            </p:nvSpPr>
            <p:spPr>
              <a:xfrm>
                <a:off x="1190306" y="5241549"/>
                <a:ext cx="3638004" cy="6752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3. Door Gate Area 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5870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566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User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Profiles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grpSp>
        <p:nvGrpSpPr>
          <p:cNvPr id="63" name="Gruppe 62"/>
          <p:cNvGrpSpPr/>
          <p:nvPr/>
        </p:nvGrpSpPr>
        <p:grpSpPr>
          <a:xfrm>
            <a:off x="962465" y="2202183"/>
            <a:ext cx="2180787" cy="3947021"/>
            <a:chOff x="408868" y="1653040"/>
            <a:chExt cx="2453767" cy="4441096"/>
          </a:xfrm>
        </p:grpSpPr>
        <p:sp>
          <p:nvSpPr>
            <p:cNvPr id="65" name="textruta 37"/>
            <p:cNvSpPr txBox="1"/>
            <p:nvPr/>
          </p:nvSpPr>
          <p:spPr>
            <a:xfrm>
              <a:off x="408868" y="1653040"/>
              <a:ext cx="1881288" cy="744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200" b="1" dirty="0" err="1"/>
                <a:t>User</a:t>
              </a:r>
              <a:r>
                <a:rPr lang="sv-SE" sz="2200" b="1" dirty="0"/>
                <a:t> </a:t>
              </a:r>
              <a:r>
                <a:rPr lang="sv-SE" sz="2200" b="1" dirty="0" err="1"/>
                <a:t>Profiles</a:t>
              </a:r>
              <a:endParaRPr lang="sv-SE" sz="2200" b="1" dirty="0"/>
            </a:p>
            <a:p>
              <a:endParaRPr lang="sv-SE" sz="1500" dirty="0"/>
            </a:p>
          </p:txBody>
        </p:sp>
        <p:grpSp>
          <p:nvGrpSpPr>
            <p:cNvPr id="66" name="Grupp 2"/>
            <p:cNvGrpSpPr/>
            <p:nvPr/>
          </p:nvGrpSpPr>
          <p:grpSpPr>
            <a:xfrm>
              <a:off x="490875" y="2276610"/>
              <a:ext cx="2371760" cy="3817526"/>
              <a:chOff x="490875" y="1858595"/>
              <a:chExt cx="2371760" cy="3817526"/>
            </a:xfrm>
          </p:grpSpPr>
          <p:grpSp>
            <p:nvGrpSpPr>
              <p:cNvPr id="86" name="Grupp 38"/>
              <p:cNvGrpSpPr/>
              <p:nvPr/>
            </p:nvGrpSpPr>
            <p:grpSpPr>
              <a:xfrm>
                <a:off x="490875" y="1858595"/>
                <a:ext cx="2371759" cy="415563"/>
                <a:chOff x="953589" y="1010535"/>
                <a:chExt cx="4107401" cy="935240"/>
              </a:xfrm>
              <a:solidFill>
                <a:srgbClr val="FFC000"/>
              </a:solidFill>
            </p:grpSpPr>
            <p:sp>
              <p:nvSpPr>
                <p:cNvPr id="158" name="Rektangel 157"/>
                <p:cNvSpPr/>
                <p:nvPr/>
              </p:nvSpPr>
              <p:spPr>
                <a:xfrm>
                  <a:off x="953589" y="1058091"/>
                  <a:ext cx="4107401" cy="79683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59" name="textruta 40"/>
                <p:cNvSpPr txBox="1"/>
                <p:nvPr/>
              </p:nvSpPr>
              <p:spPr>
                <a:xfrm>
                  <a:off x="953589" y="1010535"/>
                  <a:ext cx="2882429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Administrator</a:t>
                  </a:r>
                </a:p>
              </p:txBody>
            </p:sp>
          </p:grpSp>
          <p:grpSp>
            <p:nvGrpSpPr>
              <p:cNvPr id="87" name="Grupp 41"/>
              <p:cNvGrpSpPr/>
              <p:nvPr/>
            </p:nvGrpSpPr>
            <p:grpSpPr>
              <a:xfrm>
                <a:off x="490875" y="2710972"/>
                <a:ext cx="2371760" cy="415564"/>
                <a:chOff x="953587" y="1010535"/>
                <a:chExt cx="4107404" cy="935240"/>
              </a:xfrm>
              <a:solidFill>
                <a:srgbClr val="FFC000"/>
              </a:solidFill>
            </p:grpSpPr>
            <p:sp>
              <p:nvSpPr>
                <p:cNvPr id="97" name="Rektangel 96"/>
                <p:cNvSpPr/>
                <p:nvPr/>
              </p:nvSpPr>
              <p:spPr>
                <a:xfrm>
                  <a:off x="953591" y="1058091"/>
                  <a:ext cx="4107400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8" name="textruta 43"/>
                <p:cNvSpPr txBox="1"/>
                <p:nvPr/>
              </p:nvSpPr>
              <p:spPr>
                <a:xfrm>
                  <a:off x="953587" y="1010535"/>
                  <a:ext cx="4107398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Master </a:t>
                  </a:r>
                  <a:r>
                    <a:rPr lang="sv-SE" dirty="0" err="1"/>
                    <a:t>User</a:t>
                  </a:r>
                  <a:endParaRPr lang="sv-SE" dirty="0"/>
                </a:p>
              </p:txBody>
            </p:sp>
          </p:grpSp>
          <p:grpSp>
            <p:nvGrpSpPr>
              <p:cNvPr id="88" name="Grupp 44"/>
              <p:cNvGrpSpPr/>
              <p:nvPr/>
            </p:nvGrpSpPr>
            <p:grpSpPr>
              <a:xfrm>
                <a:off x="490875" y="3564391"/>
                <a:ext cx="2371759" cy="415563"/>
                <a:chOff x="953589" y="1012551"/>
                <a:chExt cx="4107403" cy="935240"/>
              </a:xfrm>
              <a:solidFill>
                <a:srgbClr val="FFC000"/>
              </a:solidFill>
            </p:grpSpPr>
            <p:sp>
              <p:nvSpPr>
                <p:cNvPr id="95" name="Rektangel 94"/>
                <p:cNvSpPr/>
                <p:nvPr/>
              </p:nvSpPr>
              <p:spPr>
                <a:xfrm>
                  <a:off x="953589" y="1058091"/>
                  <a:ext cx="4107403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6" name="textruta 46"/>
                <p:cNvSpPr txBox="1"/>
                <p:nvPr/>
              </p:nvSpPr>
              <p:spPr>
                <a:xfrm>
                  <a:off x="953589" y="1012551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Storage</a:t>
                  </a:r>
                  <a:endParaRPr lang="sv-SE" dirty="0"/>
                </a:p>
              </p:txBody>
            </p:sp>
          </p:grpSp>
          <p:grpSp>
            <p:nvGrpSpPr>
              <p:cNvPr id="89" name="Grupp 47"/>
              <p:cNvGrpSpPr/>
              <p:nvPr/>
            </p:nvGrpSpPr>
            <p:grpSpPr>
              <a:xfrm>
                <a:off x="490875" y="4429896"/>
                <a:ext cx="2371759" cy="415564"/>
                <a:chOff x="953589" y="1040383"/>
                <a:chExt cx="4107403" cy="935240"/>
              </a:xfrm>
              <a:solidFill>
                <a:srgbClr val="FFC000"/>
              </a:solidFill>
            </p:grpSpPr>
            <p:sp>
              <p:nvSpPr>
                <p:cNvPr id="93" name="Rektangel 92"/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4" name="textruta 51"/>
                <p:cNvSpPr txBox="1"/>
                <p:nvPr/>
              </p:nvSpPr>
              <p:spPr>
                <a:xfrm>
                  <a:off x="953589" y="1040383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Kitchen</a:t>
                  </a:r>
                  <a:endParaRPr lang="sv-SE" dirty="0"/>
                </a:p>
              </p:txBody>
            </p:sp>
          </p:grpSp>
          <p:grpSp>
            <p:nvGrpSpPr>
              <p:cNvPr id="90" name="Grupp 53"/>
              <p:cNvGrpSpPr/>
              <p:nvPr/>
            </p:nvGrpSpPr>
            <p:grpSpPr>
              <a:xfrm>
                <a:off x="490875" y="5260558"/>
                <a:ext cx="2371759" cy="415563"/>
                <a:chOff x="953589" y="1009851"/>
                <a:chExt cx="4107403" cy="935239"/>
              </a:xfrm>
              <a:solidFill>
                <a:srgbClr val="FFC000"/>
              </a:solidFill>
            </p:grpSpPr>
            <p:sp>
              <p:nvSpPr>
                <p:cNvPr id="91" name="Rektangel 90"/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2" name="textruta 57"/>
                <p:cNvSpPr txBox="1"/>
                <p:nvPr/>
              </p:nvSpPr>
              <p:spPr>
                <a:xfrm>
                  <a:off x="953589" y="1009851"/>
                  <a:ext cx="2882430" cy="935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IT</a:t>
                  </a:r>
                </a:p>
              </p:txBody>
            </p:sp>
          </p:grpSp>
        </p:grpSp>
      </p:grpSp>
      <p:sp>
        <p:nvSpPr>
          <p:cNvPr id="112" name="Rektangel 111"/>
          <p:cNvSpPr/>
          <p:nvPr/>
        </p:nvSpPr>
        <p:spPr>
          <a:xfrm>
            <a:off x="6278305" y="2241546"/>
            <a:ext cx="2393121" cy="4858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3" name="textruta 8"/>
          <p:cNvSpPr txBox="1"/>
          <p:nvPr/>
        </p:nvSpPr>
        <p:spPr>
          <a:xfrm>
            <a:off x="6479649" y="2315352"/>
            <a:ext cx="2191776" cy="369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1. Alarm</a:t>
            </a:r>
          </a:p>
        </p:txBody>
      </p:sp>
      <p:sp>
        <p:nvSpPr>
          <p:cNvPr id="122" name="Rektangel 121"/>
          <p:cNvSpPr/>
          <p:nvPr/>
        </p:nvSpPr>
        <p:spPr>
          <a:xfrm>
            <a:off x="9337256" y="2823301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3" name="textruta 20"/>
          <p:cNvSpPr txBox="1"/>
          <p:nvPr/>
        </p:nvSpPr>
        <p:spPr>
          <a:xfrm>
            <a:off x="9367425" y="2863903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2. Door </a:t>
            </a:r>
            <a:r>
              <a:rPr lang="sv-SE" dirty="0" err="1"/>
              <a:t>Entrance</a:t>
            </a:r>
            <a:endParaRPr lang="sv-SE" dirty="0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9E3B1E63-3380-4784-9A72-F029CB68FD74}"/>
              </a:ext>
            </a:extLst>
          </p:cNvPr>
          <p:cNvSpPr/>
          <p:nvPr/>
        </p:nvSpPr>
        <p:spPr>
          <a:xfrm>
            <a:off x="9337256" y="4269807"/>
            <a:ext cx="2505537" cy="4324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textruta 23">
            <a:extLst>
              <a:ext uri="{FF2B5EF4-FFF2-40B4-BE49-F238E27FC236}">
                <a16:creationId xmlns:a16="http://schemas.microsoft.com/office/drawing/2014/main" id="{9FD925BA-C2C7-4138-B510-8F4D6F33841A}"/>
              </a:ext>
            </a:extLst>
          </p:cNvPr>
          <p:cNvSpPr txBox="1"/>
          <p:nvPr/>
        </p:nvSpPr>
        <p:spPr>
          <a:xfrm>
            <a:off x="9390439" y="4304235"/>
            <a:ext cx="1975937" cy="36933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v-SE"/>
              <a:t>x. System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7F6A9DF7-C48B-46DC-866A-DAF8CF088064}"/>
              </a:ext>
            </a:extLst>
          </p:cNvPr>
          <p:cNvSpPr/>
          <p:nvPr/>
        </p:nvSpPr>
        <p:spPr>
          <a:xfrm>
            <a:off x="9337256" y="3359864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textruta 20">
            <a:extLst>
              <a:ext uri="{FF2B5EF4-FFF2-40B4-BE49-F238E27FC236}">
                <a16:creationId xmlns:a16="http://schemas.microsoft.com/office/drawing/2014/main" id="{5A7DFD10-3DA2-4F75-8C2B-5E64D96006E0}"/>
              </a:ext>
            </a:extLst>
          </p:cNvPr>
          <p:cNvSpPr txBox="1"/>
          <p:nvPr/>
        </p:nvSpPr>
        <p:spPr>
          <a:xfrm>
            <a:off x="9367425" y="3400466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3. Door Gate Area 6</a:t>
            </a:r>
          </a:p>
        </p:txBody>
      </p:sp>
    </p:spTree>
    <p:extLst>
      <p:ext uri="{BB962C8B-B14F-4D97-AF65-F5344CB8AC3E}">
        <p14:creationId xmlns:p14="http://schemas.microsoft.com/office/powerpoint/2010/main" val="166382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4" y="1253401"/>
            <a:ext cx="11406909" cy="461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the NOX System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Important</a:t>
            </a:r>
            <a:r>
              <a:rPr lang="da-DK" altLang="da-DK" dirty="0">
                <a:latin typeface="Canaro Book"/>
              </a:rPr>
              <a:t> points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Brief introduction of areas, users and profiles/groups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1: Setup </a:t>
            </a:r>
            <a:r>
              <a:rPr lang="da-DK" altLang="da-DK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, Units and IO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2: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extra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(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4) </a:t>
            </a:r>
            <a:r>
              <a:rPr lang="da-DK" altLang="da-DK" dirty="0" err="1">
                <a:latin typeface="Canaro Book"/>
              </a:rPr>
              <a:t>move</a:t>
            </a:r>
            <a:r>
              <a:rPr lang="da-DK" altLang="da-DK" dirty="0">
                <a:latin typeface="Canaro Book"/>
              </a:rPr>
              <a:t> input and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slave </a:t>
            </a:r>
            <a:r>
              <a:rPr lang="da-DK" altLang="da-DK" dirty="0" err="1">
                <a:latin typeface="Canaro Book"/>
              </a:rPr>
              <a:t>settings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3: Access Control </a:t>
            </a:r>
            <a:r>
              <a:rPr lang="da-DK" altLang="da-DK" dirty="0" err="1">
                <a:latin typeface="Canaro Book"/>
              </a:rPr>
              <a:t>setup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using</a:t>
            </a:r>
            <a:r>
              <a:rPr lang="da-DK" altLang="da-DK" dirty="0">
                <a:latin typeface="Canaro Book"/>
              </a:rPr>
              <a:t> CMO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4: Time </a:t>
            </a:r>
            <a:r>
              <a:rPr lang="da-DK" altLang="da-DK" dirty="0" err="1">
                <a:latin typeface="Canaro Book"/>
              </a:rPr>
              <a:t>Profiles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setup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5: Alarm Transmission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Service functions on the control panel and system </a:t>
            </a:r>
            <a:r>
              <a:rPr lang="en-US" altLang="da-DK" dirty="0" err="1">
                <a:latin typeface="Canaro Book"/>
              </a:rPr>
              <a:t>informations</a:t>
            </a:r>
            <a:endParaRPr lang="en-US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Conclusion, evaluation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02583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User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Profiles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3FB2F871-A771-4C81-BA27-5BA7B6D0718A}"/>
              </a:ext>
            </a:extLst>
          </p:cNvPr>
          <p:cNvCxnSpPr>
            <a:cxnSpLocks/>
          </p:cNvCxnSpPr>
          <p:nvPr/>
        </p:nvCxnSpPr>
        <p:spPr>
          <a:xfrm flipV="1">
            <a:off x="3143251" y="2681296"/>
            <a:ext cx="3155499" cy="242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A7B78F50-92E9-4D76-AE0E-ADF6E823CE21}"/>
              </a:ext>
            </a:extLst>
          </p:cNvPr>
          <p:cNvCxnSpPr>
            <a:cxnSpLocks/>
          </p:cNvCxnSpPr>
          <p:nvPr/>
        </p:nvCxnSpPr>
        <p:spPr>
          <a:xfrm>
            <a:off x="3143251" y="2963219"/>
            <a:ext cx="6244619" cy="14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FEFFEC9F-178D-48C2-A08D-251D6355642D}"/>
              </a:ext>
            </a:extLst>
          </p:cNvPr>
          <p:cNvCxnSpPr>
            <a:cxnSpLocks/>
          </p:cNvCxnSpPr>
          <p:nvPr/>
        </p:nvCxnSpPr>
        <p:spPr>
          <a:xfrm>
            <a:off x="3146965" y="2932497"/>
            <a:ext cx="6234099" cy="599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Lige pilforbindelse 74">
            <a:extLst>
              <a:ext uri="{FF2B5EF4-FFF2-40B4-BE49-F238E27FC236}">
                <a16:creationId xmlns:a16="http://schemas.microsoft.com/office/drawing/2014/main" id="{651C5330-7640-459B-9DEF-CA9CE8FFF7C9}"/>
              </a:ext>
            </a:extLst>
          </p:cNvPr>
          <p:cNvCxnSpPr>
            <a:cxnSpLocks/>
          </p:cNvCxnSpPr>
          <p:nvPr/>
        </p:nvCxnSpPr>
        <p:spPr>
          <a:xfrm>
            <a:off x="3139537" y="2928783"/>
            <a:ext cx="6278502" cy="1432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uppe 62">
            <a:extLst>
              <a:ext uri="{FF2B5EF4-FFF2-40B4-BE49-F238E27FC236}">
                <a16:creationId xmlns:a16="http://schemas.microsoft.com/office/drawing/2014/main" id="{11561263-5E00-139C-A956-7767065F9F0D}"/>
              </a:ext>
            </a:extLst>
          </p:cNvPr>
          <p:cNvGrpSpPr/>
          <p:nvPr/>
        </p:nvGrpSpPr>
        <p:grpSpPr>
          <a:xfrm>
            <a:off x="962465" y="2202183"/>
            <a:ext cx="2180787" cy="3947021"/>
            <a:chOff x="408868" y="1653040"/>
            <a:chExt cx="2453767" cy="4441096"/>
          </a:xfrm>
        </p:grpSpPr>
        <p:sp>
          <p:nvSpPr>
            <p:cNvPr id="77" name="textruta 37">
              <a:extLst>
                <a:ext uri="{FF2B5EF4-FFF2-40B4-BE49-F238E27FC236}">
                  <a16:creationId xmlns:a16="http://schemas.microsoft.com/office/drawing/2014/main" id="{6072101A-4FDD-8F4C-F61A-6A44F22DF874}"/>
                </a:ext>
              </a:extLst>
            </p:cNvPr>
            <p:cNvSpPr txBox="1"/>
            <p:nvPr/>
          </p:nvSpPr>
          <p:spPr>
            <a:xfrm>
              <a:off x="408868" y="1653040"/>
              <a:ext cx="1881288" cy="744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200" b="1" dirty="0" err="1"/>
                <a:t>User</a:t>
              </a:r>
              <a:r>
                <a:rPr lang="sv-SE" sz="2200" b="1" dirty="0"/>
                <a:t> </a:t>
              </a:r>
              <a:r>
                <a:rPr lang="sv-SE" sz="2200" b="1" dirty="0" err="1"/>
                <a:t>Profiles</a:t>
              </a:r>
              <a:endParaRPr lang="sv-SE" sz="2200" b="1" dirty="0"/>
            </a:p>
            <a:p>
              <a:endParaRPr lang="sv-SE" sz="1500" dirty="0"/>
            </a:p>
          </p:txBody>
        </p:sp>
        <p:grpSp>
          <p:nvGrpSpPr>
            <p:cNvPr id="78" name="Grupp 2">
              <a:extLst>
                <a:ext uri="{FF2B5EF4-FFF2-40B4-BE49-F238E27FC236}">
                  <a16:creationId xmlns:a16="http://schemas.microsoft.com/office/drawing/2014/main" id="{5D66D296-71CF-DBCC-38F5-C8F8C168BFF0}"/>
                </a:ext>
              </a:extLst>
            </p:cNvPr>
            <p:cNvGrpSpPr/>
            <p:nvPr/>
          </p:nvGrpSpPr>
          <p:grpSpPr>
            <a:xfrm>
              <a:off x="490875" y="2276610"/>
              <a:ext cx="2371760" cy="3817526"/>
              <a:chOff x="490875" y="1858595"/>
              <a:chExt cx="2371760" cy="3817526"/>
            </a:xfrm>
          </p:grpSpPr>
          <p:grpSp>
            <p:nvGrpSpPr>
              <p:cNvPr id="79" name="Grupp 38">
                <a:extLst>
                  <a:ext uri="{FF2B5EF4-FFF2-40B4-BE49-F238E27FC236}">
                    <a16:creationId xmlns:a16="http://schemas.microsoft.com/office/drawing/2014/main" id="{7049A4BE-DDA4-2011-42E4-5877D2077CF4}"/>
                  </a:ext>
                </a:extLst>
              </p:cNvPr>
              <p:cNvGrpSpPr/>
              <p:nvPr/>
            </p:nvGrpSpPr>
            <p:grpSpPr>
              <a:xfrm>
                <a:off x="490875" y="1858595"/>
                <a:ext cx="2371759" cy="415563"/>
                <a:chOff x="953589" y="1010535"/>
                <a:chExt cx="4107401" cy="935240"/>
              </a:xfrm>
              <a:solidFill>
                <a:srgbClr val="FFC000"/>
              </a:solidFill>
            </p:grpSpPr>
            <p:sp>
              <p:nvSpPr>
                <p:cNvPr id="92" name="Rektangel 157">
                  <a:extLst>
                    <a:ext uri="{FF2B5EF4-FFF2-40B4-BE49-F238E27FC236}">
                      <a16:creationId xmlns:a16="http://schemas.microsoft.com/office/drawing/2014/main" id="{985151BE-1E08-43DD-96D0-073587AC3177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1" cy="79683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3" name="textruta 40">
                  <a:extLst>
                    <a:ext uri="{FF2B5EF4-FFF2-40B4-BE49-F238E27FC236}">
                      <a16:creationId xmlns:a16="http://schemas.microsoft.com/office/drawing/2014/main" id="{EE92A9ED-846B-AA5A-C370-8F7ACA0A9208}"/>
                    </a:ext>
                  </a:extLst>
                </p:cNvPr>
                <p:cNvSpPr txBox="1"/>
                <p:nvPr/>
              </p:nvSpPr>
              <p:spPr>
                <a:xfrm>
                  <a:off x="953589" y="1010535"/>
                  <a:ext cx="2882429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Administrator</a:t>
                  </a:r>
                </a:p>
              </p:txBody>
            </p:sp>
          </p:grpSp>
          <p:grpSp>
            <p:nvGrpSpPr>
              <p:cNvPr id="80" name="Grupp 41">
                <a:extLst>
                  <a:ext uri="{FF2B5EF4-FFF2-40B4-BE49-F238E27FC236}">
                    <a16:creationId xmlns:a16="http://schemas.microsoft.com/office/drawing/2014/main" id="{A5414FDA-1744-D805-1DF6-D8BC8ACA5A94}"/>
                  </a:ext>
                </a:extLst>
              </p:cNvPr>
              <p:cNvGrpSpPr/>
              <p:nvPr/>
            </p:nvGrpSpPr>
            <p:grpSpPr>
              <a:xfrm>
                <a:off x="490875" y="2710972"/>
                <a:ext cx="2371760" cy="415564"/>
                <a:chOff x="953587" y="1010535"/>
                <a:chExt cx="4107404" cy="935240"/>
              </a:xfrm>
              <a:solidFill>
                <a:srgbClr val="FFC000"/>
              </a:solidFill>
            </p:grpSpPr>
            <p:sp>
              <p:nvSpPr>
                <p:cNvPr id="90" name="Rektangel 96">
                  <a:extLst>
                    <a:ext uri="{FF2B5EF4-FFF2-40B4-BE49-F238E27FC236}">
                      <a16:creationId xmlns:a16="http://schemas.microsoft.com/office/drawing/2014/main" id="{3A7EC7E1-F571-64F4-C665-489055C360AA}"/>
                    </a:ext>
                  </a:extLst>
                </p:cNvPr>
                <p:cNvSpPr/>
                <p:nvPr/>
              </p:nvSpPr>
              <p:spPr>
                <a:xfrm>
                  <a:off x="953591" y="1058091"/>
                  <a:ext cx="4107400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1" name="textruta 43">
                  <a:extLst>
                    <a:ext uri="{FF2B5EF4-FFF2-40B4-BE49-F238E27FC236}">
                      <a16:creationId xmlns:a16="http://schemas.microsoft.com/office/drawing/2014/main" id="{87BAB68A-13A2-2DE8-4991-347684F3E850}"/>
                    </a:ext>
                  </a:extLst>
                </p:cNvPr>
                <p:cNvSpPr txBox="1"/>
                <p:nvPr/>
              </p:nvSpPr>
              <p:spPr>
                <a:xfrm>
                  <a:off x="953587" y="1010535"/>
                  <a:ext cx="4107398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Master </a:t>
                  </a:r>
                  <a:r>
                    <a:rPr lang="sv-SE" dirty="0" err="1"/>
                    <a:t>User</a:t>
                  </a:r>
                  <a:endParaRPr lang="sv-SE" dirty="0"/>
                </a:p>
              </p:txBody>
            </p:sp>
          </p:grpSp>
          <p:grpSp>
            <p:nvGrpSpPr>
              <p:cNvPr id="81" name="Grupp 44">
                <a:extLst>
                  <a:ext uri="{FF2B5EF4-FFF2-40B4-BE49-F238E27FC236}">
                    <a16:creationId xmlns:a16="http://schemas.microsoft.com/office/drawing/2014/main" id="{E5D32512-D9C1-E13C-7AC6-8F2685740755}"/>
                  </a:ext>
                </a:extLst>
              </p:cNvPr>
              <p:cNvGrpSpPr/>
              <p:nvPr/>
            </p:nvGrpSpPr>
            <p:grpSpPr>
              <a:xfrm>
                <a:off x="490875" y="3564391"/>
                <a:ext cx="2371759" cy="415563"/>
                <a:chOff x="953589" y="1012551"/>
                <a:chExt cx="4107403" cy="935240"/>
              </a:xfrm>
              <a:solidFill>
                <a:srgbClr val="FFC000"/>
              </a:solidFill>
            </p:grpSpPr>
            <p:sp>
              <p:nvSpPr>
                <p:cNvPr id="88" name="Rektangel 94">
                  <a:extLst>
                    <a:ext uri="{FF2B5EF4-FFF2-40B4-BE49-F238E27FC236}">
                      <a16:creationId xmlns:a16="http://schemas.microsoft.com/office/drawing/2014/main" id="{2F6019EB-4F38-D81B-7392-ED156C030127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89" name="textruta 46">
                  <a:extLst>
                    <a:ext uri="{FF2B5EF4-FFF2-40B4-BE49-F238E27FC236}">
                      <a16:creationId xmlns:a16="http://schemas.microsoft.com/office/drawing/2014/main" id="{DFA06DAD-63A2-42CD-99CE-AD37C899ACD5}"/>
                    </a:ext>
                  </a:extLst>
                </p:cNvPr>
                <p:cNvSpPr txBox="1"/>
                <p:nvPr/>
              </p:nvSpPr>
              <p:spPr>
                <a:xfrm>
                  <a:off x="953589" y="1012551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Storage</a:t>
                  </a:r>
                  <a:endParaRPr lang="sv-SE" dirty="0"/>
                </a:p>
              </p:txBody>
            </p:sp>
          </p:grpSp>
          <p:grpSp>
            <p:nvGrpSpPr>
              <p:cNvPr id="82" name="Grupp 47">
                <a:extLst>
                  <a:ext uri="{FF2B5EF4-FFF2-40B4-BE49-F238E27FC236}">
                    <a16:creationId xmlns:a16="http://schemas.microsoft.com/office/drawing/2014/main" id="{6BE427EF-766C-D91B-76D0-F9CF232553E8}"/>
                  </a:ext>
                </a:extLst>
              </p:cNvPr>
              <p:cNvGrpSpPr/>
              <p:nvPr/>
            </p:nvGrpSpPr>
            <p:grpSpPr>
              <a:xfrm>
                <a:off x="490875" y="4429896"/>
                <a:ext cx="2371759" cy="415564"/>
                <a:chOff x="953589" y="1040383"/>
                <a:chExt cx="4107403" cy="935240"/>
              </a:xfrm>
              <a:solidFill>
                <a:srgbClr val="FFC000"/>
              </a:solidFill>
            </p:grpSpPr>
            <p:sp>
              <p:nvSpPr>
                <p:cNvPr id="86" name="Rektangel 92">
                  <a:extLst>
                    <a:ext uri="{FF2B5EF4-FFF2-40B4-BE49-F238E27FC236}">
                      <a16:creationId xmlns:a16="http://schemas.microsoft.com/office/drawing/2014/main" id="{12AC5E9D-4D97-ABDB-50D8-4427E5DF9340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87" name="textruta 51">
                  <a:extLst>
                    <a:ext uri="{FF2B5EF4-FFF2-40B4-BE49-F238E27FC236}">
                      <a16:creationId xmlns:a16="http://schemas.microsoft.com/office/drawing/2014/main" id="{06CCA6B2-86EE-909D-D215-16B70AAA9966}"/>
                    </a:ext>
                  </a:extLst>
                </p:cNvPr>
                <p:cNvSpPr txBox="1"/>
                <p:nvPr/>
              </p:nvSpPr>
              <p:spPr>
                <a:xfrm>
                  <a:off x="953589" y="1040383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Kitchen</a:t>
                  </a:r>
                  <a:endParaRPr lang="sv-SE" dirty="0"/>
                </a:p>
              </p:txBody>
            </p:sp>
          </p:grpSp>
          <p:grpSp>
            <p:nvGrpSpPr>
              <p:cNvPr id="83" name="Grupp 53">
                <a:extLst>
                  <a:ext uri="{FF2B5EF4-FFF2-40B4-BE49-F238E27FC236}">
                    <a16:creationId xmlns:a16="http://schemas.microsoft.com/office/drawing/2014/main" id="{989CFACD-7C51-785A-BDFD-66BEC7C8DD00}"/>
                  </a:ext>
                </a:extLst>
              </p:cNvPr>
              <p:cNvGrpSpPr/>
              <p:nvPr/>
            </p:nvGrpSpPr>
            <p:grpSpPr>
              <a:xfrm>
                <a:off x="490875" y="5260558"/>
                <a:ext cx="2371759" cy="415563"/>
                <a:chOff x="953589" y="1009851"/>
                <a:chExt cx="4107403" cy="935239"/>
              </a:xfrm>
              <a:solidFill>
                <a:srgbClr val="FFC000"/>
              </a:solidFill>
            </p:grpSpPr>
            <p:sp>
              <p:nvSpPr>
                <p:cNvPr id="84" name="Rektangel 90">
                  <a:extLst>
                    <a:ext uri="{FF2B5EF4-FFF2-40B4-BE49-F238E27FC236}">
                      <a16:creationId xmlns:a16="http://schemas.microsoft.com/office/drawing/2014/main" id="{6E42DA87-B1A2-EE1C-7486-0E00511A072A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85" name="textruta 57">
                  <a:extLst>
                    <a:ext uri="{FF2B5EF4-FFF2-40B4-BE49-F238E27FC236}">
                      <a16:creationId xmlns:a16="http://schemas.microsoft.com/office/drawing/2014/main" id="{018FD608-ECB1-7BA8-0762-70E4D6BC4B89}"/>
                    </a:ext>
                  </a:extLst>
                </p:cNvPr>
                <p:cNvSpPr txBox="1"/>
                <p:nvPr/>
              </p:nvSpPr>
              <p:spPr>
                <a:xfrm>
                  <a:off x="953589" y="1009851"/>
                  <a:ext cx="2882430" cy="935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IT</a:t>
                  </a:r>
                </a:p>
              </p:txBody>
            </p:sp>
          </p:grpSp>
        </p:grpSp>
      </p:grpSp>
      <p:sp>
        <p:nvSpPr>
          <p:cNvPr id="94" name="Rektangel 111">
            <a:extLst>
              <a:ext uri="{FF2B5EF4-FFF2-40B4-BE49-F238E27FC236}">
                <a16:creationId xmlns:a16="http://schemas.microsoft.com/office/drawing/2014/main" id="{0A4AD40E-473D-C5FB-E11A-605377174E3B}"/>
              </a:ext>
            </a:extLst>
          </p:cNvPr>
          <p:cNvSpPr/>
          <p:nvPr/>
        </p:nvSpPr>
        <p:spPr>
          <a:xfrm>
            <a:off x="6278305" y="2241546"/>
            <a:ext cx="2393121" cy="4858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5" name="textruta 8">
            <a:extLst>
              <a:ext uri="{FF2B5EF4-FFF2-40B4-BE49-F238E27FC236}">
                <a16:creationId xmlns:a16="http://schemas.microsoft.com/office/drawing/2014/main" id="{50D630AD-3948-A500-79CA-DDC3B9B010A2}"/>
              </a:ext>
            </a:extLst>
          </p:cNvPr>
          <p:cNvSpPr txBox="1"/>
          <p:nvPr/>
        </p:nvSpPr>
        <p:spPr>
          <a:xfrm>
            <a:off x="6479649" y="2315352"/>
            <a:ext cx="2191776" cy="369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1. Alarm</a:t>
            </a:r>
          </a:p>
        </p:txBody>
      </p:sp>
      <p:sp>
        <p:nvSpPr>
          <p:cNvPr id="96" name="Rektangel 121">
            <a:extLst>
              <a:ext uri="{FF2B5EF4-FFF2-40B4-BE49-F238E27FC236}">
                <a16:creationId xmlns:a16="http://schemas.microsoft.com/office/drawing/2014/main" id="{6C7AD22E-EE87-CAB9-F972-F80E27F07D99}"/>
              </a:ext>
            </a:extLst>
          </p:cNvPr>
          <p:cNvSpPr/>
          <p:nvPr/>
        </p:nvSpPr>
        <p:spPr>
          <a:xfrm>
            <a:off x="9337256" y="2823301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7" name="textruta 20">
            <a:extLst>
              <a:ext uri="{FF2B5EF4-FFF2-40B4-BE49-F238E27FC236}">
                <a16:creationId xmlns:a16="http://schemas.microsoft.com/office/drawing/2014/main" id="{F7AA296E-EDD1-6E97-CF3A-1DB673A9236F}"/>
              </a:ext>
            </a:extLst>
          </p:cNvPr>
          <p:cNvSpPr txBox="1"/>
          <p:nvPr/>
        </p:nvSpPr>
        <p:spPr>
          <a:xfrm>
            <a:off x="9367425" y="2863903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2. Door </a:t>
            </a:r>
            <a:r>
              <a:rPr lang="sv-SE" dirty="0" err="1"/>
              <a:t>Entrance</a:t>
            </a:r>
            <a:endParaRPr lang="sv-SE" dirty="0"/>
          </a:p>
        </p:txBody>
      </p:sp>
      <p:sp>
        <p:nvSpPr>
          <p:cNvPr id="98" name="Rektangel 36">
            <a:extLst>
              <a:ext uri="{FF2B5EF4-FFF2-40B4-BE49-F238E27FC236}">
                <a16:creationId xmlns:a16="http://schemas.microsoft.com/office/drawing/2014/main" id="{817AADCA-128E-ACA1-5611-9F76E5D9FCFF}"/>
              </a:ext>
            </a:extLst>
          </p:cNvPr>
          <p:cNvSpPr/>
          <p:nvPr/>
        </p:nvSpPr>
        <p:spPr>
          <a:xfrm>
            <a:off x="9337256" y="4269807"/>
            <a:ext cx="2505537" cy="4324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9" name="textruta 23">
            <a:extLst>
              <a:ext uri="{FF2B5EF4-FFF2-40B4-BE49-F238E27FC236}">
                <a16:creationId xmlns:a16="http://schemas.microsoft.com/office/drawing/2014/main" id="{EC8B6A37-3C91-D489-6571-7F0441379BE3}"/>
              </a:ext>
            </a:extLst>
          </p:cNvPr>
          <p:cNvSpPr txBox="1"/>
          <p:nvPr/>
        </p:nvSpPr>
        <p:spPr>
          <a:xfrm>
            <a:off x="9390439" y="4304235"/>
            <a:ext cx="1975937" cy="36933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v-SE"/>
              <a:t>x. System</a:t>
            </a:r>
          </a:p>
        </p:txBody>
      </p:sp>
      <p:sp>
        <p:nvSpPr>
          <p:cNvPr id="100" name="Rektangel 37">
            <a:extLst>
              <a:ext uri="{FF2B5EF4-FFF2-40B4-BE49-F238E27FC236}">
                <a16:creationId xmlns:a16="http://schemas.microsoft.com/office/drawing/2014/main" id="{808CF154-6267-FCFC-6B13-4FDDD5778FF8}"/>
              </a:ext>
            </a:extLst>
          </p:cNvPr>
          <p:cNvSpPr/>
          <p:nvPr/>
        </p:nvSpPr>
        <p:spPr>
          <a:xfrm>
            <a:off x="9337256" y="3359864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1" name="textruta 20">
            <a:extLst>
              <a:ext uri="{FF2B5EF4-FFF2-40B4-BE49-F238E27FC236}">
                <a16:creationId xmlns:a16="http://schemas.microsoft.com/office/drawing/2014/main" id="{621A6734-D76C-7BE9-CF93-41BF8C4D2196}"/>
              </a:ext>
            </a:extLst>
          </p:cNvPr>
          <p:cNvSpPr txBox="1"/>
          <p:nvPr/>
        </p:nvSpPr>
        <p:spPr>
          <a:xfrm>
            <a:off x="9367425" y="3400466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3. Door Gate Area 6</a:t>
            </a:r>
          </a:p>
        </p:txBody>
      </p:sp>
    </p:spTree>
    <p:extLst>
      <p:ext uri="{BB962C8B-B14F-4D97-AF65-F5344CB8AC3E}">
        <p14:creationId xmlns:p14="http://schemas.microsoft.com/office/powerpoint/2010/main" val="2800707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User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Profiles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3FB2F871-A771-4C81-BA27-5BA7B6D0718A}"/>
              </a:ext>
            </a:extLst>
          </p:cNvPr>
          <p:cNvCxnSpPr>
            <a:cxnSpLocks/>
          </p:cNvCxnSpPr>
          <p:nvPr/>
        </p:nvCxnSpPr>
        <p:spPr>
          <a:xfrm flipV="1">
            <a:off x="3162906" y="2681296"/>
            <a:ext cx="3135844" cy="1000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A7B78F50-92E9-4D76-AE0E-ADF6E823CE21}"/>
              </a:ext>
            </a:extLst>
          </p:cNvPr>
          <p:cNvCxnSpPr>
            <a:cxnSpLocks/>
          </p:cNvCxnSpPr>
          <p:nvPr/>
        </p:nvCxnSpPr>
        <p:spPr>
          <a:xfrm flipV="1">
            <a:off x="3146341" y="2977223"/>
            <a:ext cx="6241529" cy="709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FEFFEC9F-178D-48C2-A08D-251D6355642D}"/>
              </a:ext>
            </a:extLst>
          </p:cNvPr>
          <p:cNvCxnSpPr>
            <a:cxnSpLocks/>
          </p:cNvCxnSpPr>
          <p:nvPr/>
        </p:nvCxnSpPr>
        <p:spPr>
          <a:xfrm flipV="1">
            <a:off x="3143247" y="3532362"/>
            <a:ext cx="6237817" cy="143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uppe 62">
            <a:extLst>
              <a:ext uri="{FF2B5EF4-FFF2-40B4-BE49-F238E27FC236}">
                <a16:creationId xmlns:a16="http://schemas.microsoft.com/office/drawing/2014/main" id="{4F8185FB-D315-1748-F88C-C57A98241BC8}"/>
              </a:ext>
            </a:extLst>
          </p:cNvPr>
          <p:cNvGrpSpPr/>
          <p:nvPr/>
        </p:nvGrpSpPr>
        <p:grpSpPr>
          <a:xfrm>
            <a:off x="962465" y="2202183"/>
            <a:ext cx="2180787" cy="3947021"/>
            <a:chOff x="408868" y="1653040"/>
            <a:chExt cx="2453767" cy="4441096"/>
          </a:xfrm>
        </p:grpSpPr>
        <p:sp>
          <p:nvSpPr>
            <p:cNvPr id="84" name="textruta 37">
              <a:extLst>
                <a:ext uri="{FF2B5EF4-FFF2-40B4-BE49-F238E27FC236}">
                  <a16:creationId xmlns:a16="http://schemas.microsoft.com/office/drawing/2014/main" id="{6018AB90-216C-3C94-C5CF-A4AF17F18A92}"/>
                </a:ext>
              </a:extLst>
            </p:cNvPr>
            <p:cNvSpPr txBox="1"/>
            <p:nvPr/>
          </p:nvSpPr>
          <p:spPr>
            <a:xfrm>
              <a:off x="408868" y="1653040"/>
              <a:ext cx="1881288" cy="744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200" b="1" dirty="0" err="1"/>
                <a:t>User</a:t>
              </a:r>
              <a:r>
                <a:rPr lang="sv-SE" sz="2200" b="1" dirty="0"/>
                <a:t> </a:t>
              </a:r>
              <a:r>
                <a:rPr lang="sv-SE" sz="2200" b="1" dirty="0" err="1"/>
                <a:t>Profiles</a:t>
              </a:r>
              <a:endParaRPr lang="sv-SE" sz="2200" b="1" dirty="0"/>
            </a:p>
            <a:p>
              <a:endParaRPr lang="sv-SE" sz="1500" dirty="0"/>
            </a:p>
          </p:txBody>
        </p:sp>
        <p:grpSp>
          <p:nvGrpSpPr>
            <p:cNvPr id="85" name="Grupp 2">
              <a:extLst>
                <a:ext uri="{FF2B5EF4-FFF2-40B4-BE49-F238E27FC236}">
                  <a16:creationId xmlns:a16="http://schemas.microsoft.com/office/drawing/2014/main" id="{499B1D99-4CFD-A1CF-095F-8DBBB6B66F1F}"/>
                </a:ext>
              </a:extLst>
            </p:cNvPr>
            <p:cNvGrpSpPr/>
            <p:nvPr/>
          </p:nvGrpSpPr>
          <p:grpSpPr>
            <a:xfrm>
              <a:off x="490875" y="2276610"/>
              <a:ext cx="2371760" cy="3817526"/>
              <a:chOff x="490875" y="1858595"/>
              <a:chExt cx="2371760" cy="3817526"/>
            </a:xfrm>
          </p:grpSpPr>
          <p:grpSp>
            <p:nvGrpSpPr>
              <p:cNvPr id="86" name="Grupp 38">
                <a:extLst>
                  <a:ext uri="{FF2B5EF4-FFF2-40B4-BE49-F238E27FC236}">
                    <a16:creationId xmlns:a16="http://schemas.microsoft.com/office/drawing/2014/main" id="{4FD471AA-A414-3192-24FE-84C3B26DE7F0}"/>
                  </a:ext>
                </a:extLst>
              </p:cNvPr>
              <p:cNvGrpSpPr/>
              <p:nvPr/>
            </p:nvGrpSpPr>
            <p:grpSpPr>
              <a:xfrm>
                <a:off x="490875" y="1858595"/>
                <a:ext cx="2371759" cy="415563"/>
                <a:chOff x="953589" y="1010535"/>
                <a:chExt cx="4107401" cy="935240"/>
              </a:xfrm>
              <a:solidFill>
                <a:srgbClr val="FFC000"/>
              </a:solidFill>
            </p:grpSpPr>
            <p:sp>
              <p:nvSpPr>
                <p:cNvPr id="99" name="Rektangel 157">
                  <a:extLst>
                    <a:ext uri="{FF2B5EF4-FFF2-40B4-BE49-F238E27FC236}">
                      <a16:creationId xmlns:a16="http://schemas.microsoft.com/office/drawing/2014/main" id="{DB039192-3557-4F47-5D46-E8FC13DACB05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1" cy="79683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00" name="textruta 40">
                  <a:extLst>
                    <a:ext uri="{FF2B5EF4-FFF2-40B4-BE49-F238E27FC236}">
                      <a16:creationId xmlns:a16="http://schemas.microsoft.com/office/drawing/2014/main" id="{F00C0642-B2C0-F353-84E3-6C63644C7453}"/>
                    </a:ext>
                  </a:extLst>
                </p:cNvPr>
                <p:cNvSpPr txBox="1"/>
                <p:nvPr/>
              </p:nvSpPr>
              <p:spPr>
                <a:xfrm>
                  <a:off x="953589" y="1010535"/>
                  <a:ext cx="2882429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Administrator</a:t>
                  </a:r>
                </a:p>
              </p:txBody>
            </p:sp>
          </p:grpSp>
          <p:grpSp>
            <p:nvGrpSpPr>
              <p:cNvPr id="87" name="Grupp 41">
                <a:extLst>
                  <a:ext uri="{FF2B5EF4-FFF2-40B4-BE49-F238E27FC236}">
                    <a16:creationId xmlns:a16="http://schemas.microsoft.com/office/drawing/2014/main" id="{E3AFF7A3-B27E-35D1-95CB-EC00ADAF9EBD}"/>
                  </a:ext>
                </a:extLst>
              </p:cNvPr>
              <p:cNvGrpSpPr/>
              <p:nvPr/>
            </p:nvGrpSpPr>
            <p:grpSpPr>
              <a:xfrm>
                <a:off x="490875" y="2710972"/>
                <a:ext cx="2371760" cy="415564"/>
                <a:chOff x="953587" y="1010535"/>
                <a:chExt cx="4107404" cy="935240"/>
              </a:xfrm>
              <a:solidFill>
                <a:srgbClr val="FFC000"/>
              </a:solidFill>
            </p:grpSpPr>
            <p:sp>
              <p:nvSpPr>
                <p:cNvPr id="97" name="Rektangel 96">
                  <a:extLst>
                    <a:ext uri="{FF2B5EF4-FFF2-40B4-BE49-F238E27FC236}">
                      <a16:creationId xmlns:a16="http://schemas.microsoft.com/office/drawing/2014/main" id="{9D12C075-A823-A63A-2AB7-DDF3E53B7D5E}"/>
                    </a:ext>
                  </a:extLst>
                </p:cNvPr>
                <p:cNvSpPr/>
                <p:nvPr/>
              </p:nvSpPr>
              <p:spPr>
                <a:xfrm>
                  <a:off x="953591" y="1058091"/>
                  <a:ext cx="4107400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8" name="textruta 43">
                  <a:extLst>
                    <a:ext uri="{FF2B5EF4-FFF2-40B4-BE49-F238E27FC236}">
                      <a16:creationId xmlns:a16="http://schemas.microsoft.com/office/drawing/2014/main" id="{80259680-DBD7-98E2-596B-D067912955A0}"/>
                    </a:ext>
                  </a:extLst>
                </p:cNvPr>
                <p:cNvSpPr txBox="1"/>
                <p:nvPr/>
              </p:nvSpPr>
              <p:spPr>
                <a:xfrm>
                  <a:off x="953587" y="1010535"/>
                  <a:ext cx="4107398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Master </a:t>
                  </a:r>
                  <a:r>
                    <a:rPr lang="sv-SE" dirty="0" err="1"/>
                    <a:t>User</a:t>
                  </a:r>
                  <a:endParaRPr lang="sv-SE" dirty="0"/>
                </a:p>
              </p:txBody>
            </p:sp>
          </p:grpSp>
          <p:grpSp>
            <p:nvGrpSpPr>
              <p:cNvPr id="88" name="Grupp 44">
                <a:extLst>
                  <a:ext uri="{FF2B5EF4-FFF2-40B4-BE49-F238E27FC236}">
                    <a16:creationId xmlns:a16="http://schemas.microsoft.com/office/drawing/2014/main" id="{D7E6E734-D641-8029-9113-0F0D9A6016D6}"/>
                  </a:ext>
                </a:extLst>
              </p:cNvPr>
              <p:cNvGrpSpPr/>
              <p:nvPr/>
            </p:nvGrpSpPr>
            <p:grpSpPr>
              <a:xfrm>
                <a:off x="490875" y="3564391"/>
                <a:ext cx="2371759" cy="415563"/>
                <a:chOff x="953589" y="1012551"/>
                <a:chExt cx="4107403" cy="935240"/>
              </a:xfrm>
              <a:solidFill>
                <a:srgbClr val="FFC000"/>
              </a:solidFill>
            </p:grpSpPr>
            <p:sp>
              <p:nvSpPr>
                <p:cNvPr id="95" name="Rektangel 94">
                  <a:extLst>
                    <a:ext uri="{FF2B5EF4-FFF2-40B4-BE49-F238E27FC236}">
                      <a16:creationId xmlns:a16="http://schemas.microsoft.com/office/drawing/2014/main" id="{A4CC19C8-8F65-01E6-9108-5DEC6B905840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6" name="textruta 46">
                  <a:extLst>
                    <a:ext uri="{FF2B5EF4-FFF2-40B4-BE49-F238E27FC236}">
                      <a16:creationId xmlns:a16="http://schemas.microsoft.com/office/drawing/2014/main" id="{4C384F55-20EF-B2C1-741B-C785BBC2B92C}"/>
                    </a:ext>
                  </a:extLst>
                </p:cNvPr>
                <p:cNvSpPr txBox="1"/>
                <p:nvPr/>
              </p:nvSpPr>
              <p:spPr>
                <a:xfrm>
                  <a:off x="953589" y="1012551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Storage</a:t>
                  </a:r>
                  <a:endParaRPr lang="sv-SE" dirty="0"/>
                </a:p>
              </p:txBody>
            </p:sp>
          </p:grpSp>
          <p:grpSp>
            <p:nvGrpSpPr>
              <p:cNvPr id="89" name="Grupp 47">
                <a:extLst>
                  <a:ext uri="{FF2B5EF4-FFF2-40B4-BE49-F238E27FC236}">
                    <a16:creationId xmlns:a16="http://schemas.microsoft.com/office/drawing/2014/main" id="{E398BD34-E0AC-4A11-6831-109344E2AE09}"/>
                  </a:ext>
                </a:extLst>
              </p:cNvPr>
              <p:cNvGrpSpPr/>
              <p:nvPr/>
            </p:nvGrpSpPr>
            <p:grpSpPr>
              <a:xfrm>
                <a:off x="490875" y="4429896"/>
                <a:ext cx="2371759" cy="415564"/>
                <a:chOff x="953589" y="1040383"/>
                <a:chExt cx="4107403" cy="935240"/>
              </a:xfrm>
              <a:solidFill>
                <a:srgbClr val="FFC000"/>
              </a:solidFill>
            </p:grpSpPr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FBF0C4DE-D226-483B-CD82-17EF78A3441C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4" name="textruta 51">
                  <a:extLst>
                    <a:ext uri="{FF2B5EF4-FFF2-40B4-BE49-F238E27FC236}">
                      <a16:creationId xmlns:a16="http://schemas.microsoft.com/office/drawing/2014/main" id="{33F31501-3BCD-52C0-BAE5-E19B00E81CCF}"/>
                    </a:ext>
                  </a:extLst>
                </p:cNvPr>
                <p:cNvSpPr txBox="1"/>
                <p:nvPr/>
              </p:nvSpPr>
              <p:spPr>
                <a:xfrm>
                  <a:off x="953589" y="1040383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Kitchen</a:t>
                  </a:r>
                  <a:endParaRPr lang="sv-SE" dirty="0"/>
                </a:p>
              </p:txBody>
            </p:sp>
          </p:grpSp>
          <p:grpSp>
            <p:nvGrpSpPr>
              <p:cNvPr id="90" name="Grupp 53">
                <a:extLst>
                  <a:ext uri="{FF2B5EF4-FFF2-40B4-BE49-F238E27FC236}">
                    <a16:creationId xmlns:a16="http://schemas.microsoft.com/office/drawing/2014/main" id="{5375C152-B95D-404F-5BEC-13CFCF43753E}"/>
                  </a:ext>
                </a:extLst>
              </p:cNvPr>
              <p:cNvGrpSpPr/>
              <p:nvPr/>
            </p:nvGrpSpPr>
            <p:grpSpPr>
              <a:xfrm>
                <a:off x="490875" y="5260558"/>
                <a:ext cx="2371759" cy="415563"/>
                <a:chOff x="953589" y="1009851"/>
                <a:chExt cx="4107403" cy="935239"/>
              </a:xfrm>
              <a:solidFill>
                <a:srgbClr val="FFC000"/>
              </a:solidFill>
            </p:grpSpPr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265F957D-3737-6BD2-025E-DB619CB6C54C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2" name="textruta 57">
                  <a:extLst>
                    <a:ext uri="{FF2B5EF4-FFF2-40B4-BE49-F238E27FC236}">
                      <a16:creationId xmlns:a16="http://schemas.microsoft.com/office/drawing/2014/main" id="{C9FD665D-DDFB-B4B9-A731-66A933D0CFC2}"/>
                    </a:ext>
                  </a:extLst>
                </p:cNvPr>
                <p:cNvSpPr txBox="1"/>
                <p:nvPr/>
              </p:nvSpPr>
              <p:spPr>
                <a:xfrm>
                  <a:off x="953589" y="1009851"/>
                  <a:ext cx="2882430" cy="935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IT</a:t>
                  </a:r>
                </a:p>
              </p:txBody>
            </p:sp>
          </p:grpSp>
        </p:grpSp>
      </p:grpSp>
      <p:sp>
        <p:nvSpPr>
          <p:cNvPr id="101" name="Rektangel 111">
            <a:extLst>
              <a:ext uri="{FF2B5EF4-FFF2-40B4-BE49-F238E27FC236}">
                <a16:creationId xmlns:a16="http://schemas.microsoft.com/office/drawing/2014/main" id="{6D3A63C1-C624-CF61-26B0-6F9F620BD12A}"/>
              </a:ext>
            </a:extLst>
          </p:cNvPr>
          <p:cNvSpPr/>
          <p:nvPr/>
        </p:nvSpPr>
        <p:spPr>
          <a:xfrm>
            <a:off x="6278305" y="2241546"/>
            <a:ext cx="2393121" cy="4858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" name="textruta 8">
            <a:extLst>
              <a:ext uri="{FF2B5EF4-FFF2-40B4-BE49-F238E27FC236}">
                <a16:creationId xmlns:a16="http://schemas.microsoft.com/office/drawing/2014/main" id="{44E743BD-C952-E6A5-CC7F-159B99A8ADA6}"/>
              </a:ext>
            </a:extLst>
          </p:cNvPr>
          <p:cNvSpPr txBox="1"/>
          <p:nvPr/>
        </p:nvSpPr>
        <p:spPr>
          <a:xfrm>
            <a:off x="6479649" y="2315352"/>
            <a:ext cx="2191776" cy="369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1. Alarm</a:t>
            </a:r>
          </a:p>
        </p:txBody>
      </p:sp>
      <p:sp>
        <p:nvSpPr>
          <p:cNvPr id="103" name="Rektangel 121">
            <a:extLst>
              <a:ext uri="{FF2B5EF4-FFF2-40B4-BE49-F238E27FC236}">
                <a16:creationId xmlns:a16="http://schemas.microsoft.com/office/drawing/2014/main" id="{A10333E7-0224-C3C8-FF2A-B14855943F1E}"/>
              </a:ext>
            </a:extLst>
          </p:cNvPr>
          <p:cNvSpPr/>
          <p:nvPr/>
        </p:nvSpPr>
        <p:spPr>
          <a:xfrm>
            <a:off x="9337256" y="2823301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4" name="textruta 20">
            <a:extLst>
              <a:ext uri="{FF2B5EF4-FFF2-40B4-BE49-F238E27FC236}">
                <a16:creationId xmlns:a16="http://schemas.microsoft.com/office/drawing/2014/main" id="{D4B236F2-0D62-F902-770E-F316AA545C18}"/>
              </a:ext>
            </a:extLst>
          </p:cNvPr>
          <p:cNvSpPr txBox="1"/>
          <p:nvPr/>
        </p:nvSpPr>
        <p:spPr>
          <a:xfrm>
            <a:off x="9367425" y="2863903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2. Door </a:t>
            </a:r>
            <a:r>
              <a:rPr lang="sv-SE" dirty="0" err="1"/>
              <a:t>Entrance</a:t>
            </a:r>
            <a:endParaRPr lang="sv-SE" dirty="0"/>
          </a:p>
        </p:txBody>
      </p:sp>
      <p:sp>
        <p:nvSpPr>
          <p:cNvPr id="105" name="Rektangel 36">
            <a:extLst>
              <a:ext uri="{FF2B5EF4-FFF2-40B4-BE49-F238E27FC236}">
                <a16:creationId xmlns:a16="http://schemas.microsoft.com/office/drawing/2014/main" id="{696B242D-3EBD-0F67-C22A-5F5D9EE859FF}"/>
              </a:ext>
            </a:extLst>
          </p:cNvPr>
          <p:cNvSpPr/>
          <p:nvPr/>
        </p:nvSpPr>
        <p:spPr>
          <a:xfrm>
            <a:off x="9337256" y="4269807"/>
            <a:ext cx="2505537" cy="4324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6" name="textruta 23">
            <a:extLst>
              <a:ext uri="{FF2B5EF4-FFF2-40B4-BE49-F238E27FC236}">
                <a16:creationId xmlns:a16="http://schemas.microsoft.com/office/drawing/2014/main" id="{149C4CCA-2563-90C4-6056-345748355509}"/>
              </a:ext>
            </a:extLst>
          </p:cNvPr>
          <p:cNvSpPr txBox="1"/>
          <p:nvPr/>
        </p:nvSpPr>
        <p:spPr>
          <a:xfrm>
            <a:off x="9390439" y="4304235"/>
            <a:ext cx="1975937" cy="36933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v-SE"/>
              <a:t>x. System</a:t>
            </a:r>
          </a:p>
        </p:txBody>
      </p:sp>
      <p:sp>
        <p:nvSpPr>
          <p:cNvPr id="107" name="Rektangel 37">
            <a:extLst>
              <a:ext uri="{FF2B5EF4-FFF2-40B4-BE49-F238E27FC236}">
                <a16:creationId xmlns:a16="http://schemas.microsoft.com/office/drawing/2014/main" id="{A1472332-D9A2-B941-50A8-58B8B2A41B42}"/>
              </a:ext>
            </a:extLst>
          </p:cNvPr>
          <p:cNvSpPr/>
          <p:nvPr/>
        </p:nvSpPr>
        <p:spPr>
          <a:xfrm>
            <a:off x="9337256" y="3359864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8" name="textruta 20">
            <a:extLst>
              <a:ext uri="{FF2B5EF4-FFF2-40B4-BE49-F238E27FC236}">
                <a16:creationId xmlns:a16="http://schemas.microsoft.com/office/drawing/2014/main" id="{ED657797-CB02-D818-30FB-D9221904BFCB}"/>
              </a:ext>
            </a:extLst>
          </p:cNvPr>
          <p:cNvSpPr txBox="1"/>
          <p:nvPr/>
        </p:nvSpPr>
        <p:spPr>
          <a:xfrm>
            <a:off x="9367425" y="3400466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3. Door Gate Area 6</a:t>
            </a:r>
          </a:p>
        </p:txBody>
      </p:sp>
    </p:spTree>
    <p:extLst>
      <p:ext uri="{BB962C8B-B14F-4D97-AF65-F5344CB8AC3E}">
        <p14:creationId xmlns:p14="http://schemas.microsoft.com/office/powerpoint/2010/main" val="3193943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User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Profiles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3FB2F871-A771-4C81-BA27-5BA7B6D0718A}"/>
              </a:ext>
            </a:extLst>
          </p:cNvPr>
          <p:cNvCxnSpPr>
            <a:cxnSpLocks/>
          </p:cNvCxnSpPr>
          <p:nvPr/>
        </p:nvCxnSpPr>
        <p:spPr>
          <a:xfrm flipV="1">
            <a:off x="3162906" y="2681296"/>
            <a:ext cx="3135844" cy="1762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pilforbindelse 40">
            <a:extLst>
              <a:ext uri="{FF2B5EF4-FFF2-40B4-BE49-F238E27FC236}">
                <a16:creationId xmlns:a16="http://schemas.microsoft.com/office/drawing/2014/main" id="{5BFC6BA5-C4CE-0A43-4E27-0A3D5777C02B}"/>
              </a:ext>
            </a:extLst>
          </p:cNvPr>
          <p:cNvCxnSpPr>
            <a:cxnSpLocks/>
          </p:cNvCxnSpPr>
          <p:nvPr/>
        </p:nvCxnSpPr>
        <p:spPr>
          <a:xfrm flipV="1">
            <a:off x="3162906" y="2977223"/>
            <a:ext cx="6224964" cy="1466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25863620-B631-0DFA-1BC7-3CD91E44D0F8}"/>
              </a:ext>
            </a:extLst>
          </p:cNvPr>
          <p:cNvCxnSpPr>
            <a:cxnSpLocks/>
          </p:cNvCxnSpPr>
          <p:nvPr/>
        </p:nvCxnSpPr>
        <p:spPr>
          <a:xfrm flipV="1">
            <a:off x="3162906" y="3532362"/>
            <a:ext cx="6218158" cy="911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e 62">
            <a:extLst>
              <a:ext uri="{FF2B5EF4-FFF2-40B4-BE49-F238E27FC236}">
                <a16:creationId xmlns:a16="http://schemas.microsoft.com/office/drawing/2014/main" id="{BA27DD8C-5D55-4D34-0B95-12C078EFA780}"/>
              </a:ext>
            </a:extLst>
          </p:cNvPr>
          <p:cNvGrpSpPr/>
          <p:nvPr/>
        </p:nvGrpSpPr>
        <p:grpSpPr>
          <a:xfrm>
            <a:off x="962465" y="2202183"/>
            <a:ext cx="2180787" cy="3947021"/>
            <a:chOff x="408868" y="1653040"/>
            <a:chExt cx="2453767" cy="4441096"/>
          </a:xfrm>
        </p:grpSpPr>
        <p:sp>
          <p:nvSpPr>
            <p:cNvPr id="6" name="textruta 37">
              <a:extLst>
                <a:ext uri="{FF2B5EF4-FFF2-40B4-BE49-F238E27FC236}">
                  <a16:creationId xmlns:a16="http://schemas.microsoft.com/office/drawing/2014/main" id="{5AB08A65-A7E2-2208-30B2-A69B6770F97C}"/>
                </a:ext>
              </a:extLst>
            </p:cNvPr>
            <p:cNvSpPr txBox="1"/>
            <p:nvPr/>
          </p:nvSpPr>
          <p:spPr>
            <a:xfrm>
              <a:off x="408868" y="1653040"/>
              <a:ext cx="1881288" cy="744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200" b="1" dirty="0" err="1"/>
                <a:t>User</a:t>
              </a:r>
              <a:r>
                <a:rPr lang="sv-SE" sz="2200" b="1" dirty="0"/>
                <a:t> </a:t>
              </a:r>
              <a:r>
                <a:rPr lang="sv-SE" sz="2200" b="1" dirty="0" err="1"/>
                <a:t>Profiles</a:t>
              </a:r>
              <a:endParaRPr lang="sv-SE" sz="2200" b="1" dirty="0"/>
            </a:p>
            <a:p>
              <a:endParaRPr lang="sv-SE" sz="1500" dirty="0"/>
            </a:p>
          </p:txBody>
        </p:sp>
        <p:grpSp>
          <p:nvGrpSpPr>
            <p:cNvPr id="7" name="Grupp 2">
              <a:extLst>
                <a:ext uri="{FF2B5EF4-FFF2-40B4-BE49-F238E27FC236}">
                  <a16:creationId xmlns:a16="http://schemas.microsoft.com/office/drawing/2014/main" id="{422A3281-E0B0-7A5B-DAE2-A956266AF610}"/>
                </a:ext>
              </a:extLst>
            </p:cNvPr>
            <p:cNvGrpSpPr/>
            <p:nvPr/>
          </p:nvGrpSpPr>
          <p:grpSpPr>
            <a:xfrm>
              <a:off x="490875" y="2276610"/>
              <a:ext cx="2371760" cy="3817526"/>
              <a:chOff x="490875" y="1858595"/>
              <a:chExt cx="2371760" cy="3817526"/>
            </a:xfrm>
          </p:grpSpPr>
          <p:grpSp>
            <p:nvGrpSpPr>
              <p:cNvPr id="8" name="Grupp 38">
                <a:extLst>
                  <a:ext uri="{FF2B5EF4-FFF2-40B4-BE49-F238E27FC236}">
                    <a16:creationId xmlns:a16="http://schemas.microsoft.com/office/drawing/2014/main" id="{B81E8C70-7CAD-3280-4A43-E6FDA40EB04C}"/>
                  </a:ext>
                </a:extLst>
              </p:cNvPr>
              <p:cNvGrpSpPr/>
              <p:nvPr/>
            </p:nvGrpSpPr>
            <p:grpSpPr>
              <a:xfrm>
                <a:off x="490875" y="1858595"/>
                <a:ext cx="2371759" cy="415563"/>
                <a:chOff x="953589" y="1010535"/>
                <a:chExt cx="4107401" cy="935240"/>
              </a:xfrm>
              <a:solidFill>
                <a:srgbClr val="FFC000"/>
              </a:solidFill>
            </p:grpSpPr>
            <p:sp>
              <p:nvSpPr>
                <p:cNvPr id="21" name="Rektangel 157">
                  <a:extLst>
                    <a:ext uri="{FF2B5EF4-FFF2-40B4-BE49-F238E27FC236}">
                      <a16:creationId xmlns:a16="http://schemas.microsoft.com/office/drawing/2014/main" id="{9EAA4F20-87CD-A58F-C2EE-CE7244BBA84D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1" cy="79683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22" name="textruta 40">
                  <a:extLst>
                    <a:ext uri="{FF2B5EF4-FFF2-40B4-BE49-F238E27FC236}">
                      <a16:creationId xmlns:a16="http://schemas.microsoft.com/office/drawing/2014/main" id="{58182B6D-18B0-3052-D572-CD27473273E0}"/>
                    </a:ext>
                  </a:extLst>
                </p:cNvPr>
                <p:cNvSpPr txBox="1"/>
                <p:nvPr/>
              </p:nvSpPr>
              <p:spPr>
                <a:xfrm>
                  <a:off x="953589" y="1010535"/>
                  <a:ext cx="2882429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Administrator</a:t>
                  </a:r>
                </a:p>
              </p:txBody>
            </p:sp>
          </p:grpSp>
          <p:grpSp>
            <p:nvGrpSpPr>
              <p:cNvPr id="9" name="Grupp 41">
                <a:extLst>
                  <a:ext uri="{FF2B5EF4-FFF2-40B4-BE49-F238E27FC236}">
                    <a16:creationId xmlns:a16="http://schemas.microsoft.com/office/drawing/2014/main" id="{A34A5037-6F9D-5604-10FD-58DAFBB13B8A}"/>
                  </a:ext>
                </a:extLst>
              </p:cNvPr>
              <p:cNvGrpSpPr/>
              <p:nvPr/>
            </p:nvGrpSpPr>
            <p:grpSpPr>
              <a:xfrm>
                <a:off x="490875" y="2710972"/>
                <a:ext cx="2371760" cy="415564"/>
                <a:chOff x="953587" y="1010535"/>
                <a:chExt cx="4107404" cy="935240"/>
              </a:xfrm>
              <a:solidFill>
                <a:srgbClr val="FFC000"/>
              </a:solidFill>
            </p:grpSpPr>
            <p:sp>
              <p:nvSpPr>
                <p:cNvPr id="19" name="Rektangel 96">
                  <a:extLst>
                    <a:ext uri="{FF2B5EF4-FFF2-40B4-BE49-F238E27FC236}">
                      <a16:creationId xmlns:a16="http://schemas.microsoft.com/office/drawing/2014/main" id="{121F1B76-D0AD-AD87-5361-BFB32B471E0A}"/>
                    </a:ext>
                  </a:extLst>
                </p:cNvPr>
                <p:cNvSpPr/>
                <p:nvPr/>
              </p:nvSpPr>
              <p:spPr>
                <a:xfrm>
                  <a:off x="953591" y="1058091"/>
                  <a:ext cx="4107400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20" name="textruta 43">
                  <a:extLst>
                    <a:ext uri="{FF2B5EF4-FFF2-40B4-BE49-F238E27FC236}">
                      <a16:creationId xmlns:a16="http://schemas.microsoft.com/office/drawing/2014/main" id="{112EB08D-7D0A-3F58-5F8D-834A92D71579}"/>
                    </a:ext>
                  </a:extLst>
                </p:cNvPr>
                <p:cNvSpPr txBox="1"/>
                <p:nvPr/>
              </p:nvSpPr>
              <p:spPr>
                <a:xfrm>
                  <a:off x="953587" y="1010535"/>
                  <a:ext cx="4107398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Master </a:t>
                  </a:r>
                  <a:r>
                    <a:rPr lang="sv-SE" dirty="0" err="1"/>
                    <a:t>User</a:t>
                  </a:r>
                  <a:endParaRPr lang="sv-SE" dirty="0"/>
                </a:p>
              </p:txBody>
            </p:sp>
          </p:grpSp>
          <p:grpSp>
            <p:nvGrpSpPr>
              <p:cNvPr id="10" name="Grupp 44">
                <a:extLst>
                  <a:ext uri="{FF2B5EF4-FFF2-40B4-BE49-F238E27FC236}">
                    <a16:creationId xmlns:a16="http://schemas.microsoft.com/office/drawing/2014/main" id="{95178AEC-EC18-9636-9B6B-B1C475383AF8}"/>
                  </a:ext>
                </a:extLst>
              </p:cNvPr>
              <p:cNvGrpSpPr/>
              <p:nvPr/>
            </p:nvGrpSpPr>
            <p:grpSpPr>
              <a:xfrm>
                <a:off x="490875" y="3564391"/>
                <a:ext cx="2371759" cy="415563"/>
                <a:chOff x="953589" y="1012551"/>
                <a:chExt cx="4107403" cy="935240"/>
              </a:xfrm>
              <a:solidFill>
                <a:srgbClr val="FFC000"/>
              </a:solidFill>
            </p:grpSpPr>
            <p:sp>
              <p:nvSpPr>
                <p:cNvPr id="17" name="Rektangel 94">
                  <a:extLst>
                    <a:ext uri="{FF2B5EF4-FFF2-40B4-BE49-F238E27FC236}">
                      <a16:creationId xmlns:a16="http://schemas.microsoft.com/office/drawing/2014/main" id="{E99E8962-F290-179A-FDEE-525D83992E8A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8" name="textruta 46">
                  <a:extLst>
                    <a:ext uri="{FF2B5EF4-FFF2-40B4-BE49-F238E27FC236}">
                      <a16:creationId xmlns:a16="http://schemas.microsoft.com/office/drawing/2014/main" id="{C4A17182-EE28-7BC4-42B7-756A382DB1FC}"/>
                    </a:ext>
                  </a:extLst>
                </p:cNvPr>
                <p:cNvSpPr txBox="1"/>
                <p:nvPr/>
              </p:nvSpPr>
              <p:spPr>
                <a:xfrm>
                  <a:off x="953589" y="1012551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Storage</a:t>
                  </a:r>
                  <a:endParaRPr lang="sv-SE" dirty="0"/>
                </a:p>
              </p:txBody>
            </p:sp>
          </p:grpSp>
          <p:grpSp>
            <p:nvGrpSpPr>
              <p:cNvPr id="11" name="Grupp 47">
                <a:extLst>
                  <a:ext uri="{FF2B5EF4-FFF2-40B4-BE49-F238E27FC236}">
                    <a16:creationId xmlns:a16="http://schemas.microsoft.com/office/drawing/2014/main" id="{4FCEB1AE-8272-1FC7-2F9B-3D8EB85DB467}"/>
                  </a:ext>
                </a:extLst>
              </p:cNvPr>
              <p:cNvGrpSpPr/>
              <p:nvPr/>
            </p:nvGrpSpPr>
            <p:grpSpPr>
              <a:xfrm>
                <a:off x="490875" y="4429896"/>
                <a:ext cx="2371759" cy="415564"/>
                <a:chOff x="953589" y="1040383"/>
                <a:chExt cx="4107403" cy="935240"/>
              </a:xfrm>
              <a:solidFill>
                <a:srgbClr val="FFC000"/>
              </a:solidFill>
            </p:grpSpPr>
            <p:sp>
              <p:nvSpPr>
                <p:cNvPr id="15" name="Rektangel 92">
                  <a:extLst>
                    <a:ext uri="{FF2B5EF4-FFF2-40B4-BE49-F238E27FC236}">
                      <a16:creationId xmlns:a16="http://schemas.microsoft.com/office/drawing/2014/main" id="{EFE614B8-5B28-B240-9FFE-3DBEF341D4C6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6" name="textruta 51">
                  <a:extLst>
                    <a:ext uri="{FF2B5EF4-FFF2-40B4-BE49-F238E27FC236}">
                      <a16:creationId xmlns:a16="http://schemas.microsoft.com/office/drawing/2014/main" id="{17F9B05D-591D-8466-0FD8-F6EF2E3E8954}"/>
                    </a:ext>
                  </a:extLst>
                </p:cNvPr>
                <p:cNvSpPr txBox="1"/>
                <p:nvPr/>
              </p:nvSpPr>
              <p:spPr>
                <a:xfrm>
                  <a:off x="953589" y="1040383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Kitchen</a:t>
                  </a:r>
                  <a:endParaRPr lang="sv-SE" dirty="0"/>
                </a:p>
              </p:txBody>
            </p:sp>
          </p:grpSp>
          <p:grpSp>
            <p:nvGrpSpPr>
              <p:cNvPr id="12" name="Grupp 53">
                <a:extLst>
                  <a:ext uri="{FF2B5EF4-FFF2-40B4-BE49-F238E27FC236}">
                    <a16:creationId xmlns:a16="http://schemas.microsoft.com/office/drawing/2014/main" id="{FAF06BEF-D17C-E2C3-5AB6-47C2C6BE8E49}"/>
                  </a:ext>
                </a:extLst>
              </p:cNvPr>
              <p:cNvGrpSpPr/>
              <p:nvPr/>
            </p:nvGrpSpPr>
            <p:grpSpPr>
              <a:xfrm>
                <a:off x="490875" y="5260558"/>
                <a:ext cx="2371759" cy="415563"/>
                <a:chOff x="953589" y="1009851"/>
                <a:chExt cx="4107403" cy="935239"/>
              </a:xfrm>
              <a:solidFill>
                <a:srgbClr val="FFC000"/>
              </a:solidFill>
            </p:grpSpPr>
            <p:sp>
              <p:nvSpPr>
                <p:cNvPr id="13" name="Rektangel 90">
                  <a:extLst>
                    <a:ext uri="{FF2B5EF4-FFF2-40B4-BE49-F238E27FC236}">
                      <a16:creationId xmlns:a16="http://schemas.microsoft.com/office/drawing/2014/main" id="{591E4AD1-948C-03D8-0F18-A899F76E8CEB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4" name="textruta 57">
                  <a:extLst>
                    <a:ext uri="{FF2B5EF4-FFF2-40B4-BE49-F238E27FC236}">
                      <a16:creationId xmlns:a16="http://schemas.microsoft.com/office/drawing/2014/main" id="{26C3B6C5-3FDB-C472-9BA4-48C8ECD000AC}"/>
                    </a:ext>
                  </a:extLst>
                </p:cNvPr>
                <p:cNvSpPr txBox="1"/>
                <p:nvPr/>
              </p:nvSpPr>
              <p:spPr>
                <a:xfrm>
                  <a:off x="953589" y="1009851"/>
                  <a:ext cx="2882430" cy="935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IT</a:t>
                  </a:r>
                </a:p>
              </p:txBody>
            </p:sp>
          </p:grpSp>
        </p:grpSp>
      </p:grpSp>
      <p:sp>
        <p:nvSpPr>
          <p:cNvPr id="43" name="Rektangel 111">
            <a:extLst>
              <a:ext uri="{FF2B5EF4-FFF2-40B4-BE49-F238E27FC236}">
                <a16:creationId xmlns:a16="http://schemas.microsoft.com/office/drawing/2014/main" id="{672F8947-45CF-5069-CE5A-3E615F3AF9D6}"/>
              </a:ext>
            </a:extLst>
          </p:cNvPr>
          <p:cNvSpPr/>
          <p:nvPr/>
        </p:nvSpPr>
        <p:spPr>
          <a:xfrm>
            <a:off x="6278305" y="2241546"/>
            <a:ext cx="2393121" cy="4858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textruta 8">
            <a:extLst>
              <a:ext uri="{FF2B5EF4-FFF2-40B4-BE49-F238E27FC236}">
                <a16:creationId xmlns:a16="http://schemas.microsoft.com/office/drawing/2014/main" id="{90BC8BDE-F940-1C0F-1143-8BCB94EAEE60}"/>
              </a:ext>
            </a:extLst>
          </p:cNvPr>
          <p:cNvSpPr txBox="1"/>
          <p:nvPr/>
        </p:nvSpPr>
        <p:spPr>
          <a:xfrm>
            <a:off x="6479649" y="2315352"/>
            <a:ext cx="2191776" cy="369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1. Alarm</a:t>
            </a:r>
          </a:p>
        </p:txBody>
      </p:sp>
      <p:sp>
        <p:nvSpPr>
          <p:cNvPr id="45" name="Rektangel 121">
            <a:extLst>
              <a:ext uri="{FF2B5EF4-FFF2-40B4-BE49-F238E27FC236}">
                <a16:creationId xmlns:a16="http://schemas.microsoft.com/office/drawing/2014/main" id="{433CF3CA-6C5C-25CD-03F8-A750034787B8}"/>
              </a:ext>
            </a:extLst>
          </p:cNvPr>
          <p:cNvSpPr/>
          <p:nvPr/>
        </p:nvSpPr>
        <p:spPr>
          <a:xfrm>
            <a:off x="9337256" y="2823301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textruta 20">
            <a:extLst>
              <a:ext uri="{FF2B5EF4-FFF2-40B4-BE49-F238E27FC236}">
                <a16:creationId xmlns:a16="http://schemas.microsoft.com/office/drawing/2014/main" id="{71BD3815-05C2-A736-0FFC-1C4F4E740034}"/>
              </a:ext>
            </a:extLst>
          </p:cNvPr>
          <p:cNvSpPr txBox="1"/>
          <p:nvPr/>
        </p:nvSpPr>
        <p:spPr>
          <a:xfrm>
            <a:off x="9367425" y="2863903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2. Door </a:t>
            </a:r>
            <a:r>
              <a:rPr lang="sv-SE" dirty="0" err="1"/>
              <a:t>Entrance</a:t>
            </a:r>
            <a:endParaRPr lang="sv-SE" dirty="0"/>
          </a:p>
        </p:txBody>
      </p:sp>
      <p:sp>
        <p:nvSpPr>
          <p:cNvPr id="47" name="Rektangel 36">
            <a:extLst>
              <a:ext uri="{FF2B5EF4-FFF2-40B4-BE49-F238E27FC236}">
                <a16:creationId xmlns:a16="http://schemas.microsoft.com/office/drawing/2014/main" id="{09A6184B-602A-888B-771D-C7883E253BDF}"/>
              </a:ext>
            </a:extLst>
          </p:cNvPr>
          <p:cNvSpPr/>
          <p:nvPr/>
        </p:nvSpPr>
        <p:spPr>
          <a:xfrm>
            <a:off x="9337256" y="4269807"/>
            <a:ext cx="2505537" cy="4324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textruta 23">
            <a:extLst>
              <a:ext uri="{FF2B5EF4-FFF2-40B4-BE49-F238E27FC236}">
                <a16:creationId xmlns:a16="http://schemas.microsoft.com/office/drawing/2014/main" id="{BE825583-12CC-01A7-DD35-31579768CD99}"/>
              </a:ext>
            </a:extLst>
          </p:cNvPr>
          <p:cNvSpPr txBox="1"/>
          <p:nvPr/>
        </p:nvSpPr>
        <p:spPr>
          <a:xfrm>
            <a:off x="9390439" y="4304235"/>
            <a:ext cx="1975937" cy="36933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v-SE"/>
              <a:t>x. System</a:t>
            </a:r>
          </a:p>
        </p:txBody>
      </p:sp>
      <p:sp>
        <p:nvSpPr>
          <p:cNvPr id="49" name="Rektangel 37">
            <a:extLst>
              <a:ext uri="{FF2B5EF4-FFF2-40B4-BE49-F238E27FC236}">
                <a16:creationId xmlns:a16="http://schemas.microsoft.com/office/drawing/2014/main" id="{B8763024-4CE3-645C-D9BD-E42236090C57}"/>
              </a:ext>
            </a:extLst>
          </p:cNvPr>
          <p:cNvSpPr/>
          <p:nvPr/>
        </p:nvSpPr>
        <p:spPr>
          <a:xfrm>
            <a:off x="9337256" y="3359864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textruta 20">
            <a:extLst>
              <a:ext uri="{FF2B5EF4-FFF2-40B4-BE49-F238E27FC236}">
                <a16:creationId xmlns:a16="http://schemas.microsoft.com/office/drawing/2014/main" id="{27C0F11B-1D89-FD7D-FDD1-ECF6DF837760}"/>
              </a:ext>
            </a:extLst>
          </p:cNvPr>
          <p:cNvSpPr txBox="1"/>
          <p:nvPr/>
        </p:nvSpPr>
        <p:spPr>
          <a:xfrm>
            <a:off x="9367425" y="3400466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3. Door Gate Area 6</a:t>
            </a:r>
          </a:p>
        </p:txBody>
      </p:sp>
    </p:spTree>
    <p:extLst>
      <p:ext uri="{BB962C8B-B14F-4D97-AF65-F5344CB8AC3E}">
        <p14:creationId xmlns:p14="http://schemas.microsoft.com/office/powerpoint/2010/main" val="2337586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User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Profiles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A7B78F50-92E9-4D76-AE0E-ADF6E823CE21}"/>
              </a:ext>
            </a:extLst>
          </p:cNvPr>
          <p:cNvCxnSpPr>
            <a:cxnSpLocks/>
          </p:cNvCxnSpPr>
          <p:nvPr/>
        </p:nvCxnSpPr>
        <p:spPr>
          <a:xfrm flipV="1">
            <a:off x="3131450" y="2531827"/>
            <a:ext cx="3167300" cy="2662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Lige pilforbindelse 75">
            <a:extLst>
              <a:ext uri="{FF2B5EF4-FFF2-40B4-BE49-F238E27FC236}">
                <a16:creationId xmlns:a16="http://schemas.microsoft.com/office/drawing/2014/main" id="{52E9EAD9-A60F-41C5-98D7-1582F6A182CE}"/>
              </a:ext>
            </a:extLst>
          </p:cNvPr>
          <p:cNvCxnSpPr>
            <a:cxnSpLocks/>
          </p:cNvCxnSpPr>
          <p:nvPr/>
        </p:nvCxnSpPr>
        <p:spPr>
          <a:xfrm flipV="1">
            <a:off x="3155711" y="2993931"/>
            <a:ext cx="6232157" cy="2215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e 62">
            <a:extLst>
              <a:ext uri="{FF2B5EF4-FFF2-40B4-BE49-F238E27FC236}">
                <a16:creationId xmlns:a16="http://schemas.microsoft.com/office/drawing/2014/main" id="{2A9EB37D-20B7-5381-0813-D979B7E67E9A}"/>
              </a:ext>
            </a:extLst>
          </p:cNvPr>
          <p:cNvGrpSpPr/>
          <p:nvPr/>
        </p:nvGrpSpPr>
        <p:grpSpPr>
          <a:xfrm>
            <a:off x="962465" y="2202183"/>
            <a:ext cx="2180787" cy="3947021"/>
            <a:chOff x="408868" y="1653040"/>
            <a:chExt cx="2453767" cy="4441096"/>
          </a:xfrm>
        </p:grpSpPr>
        <p:sp>
          <p:nvSpPr>
            <p:cNvPr id="24" name="textruta 37">
              <a:extLst>
                <a:ext uri="{FF2B5EF4-FFF2-40B4-BE49-F238E27FC236}">
                  <a16:creationId xmlns:a16="http://schemas.microsoft.com/office/drawing/2014/main" id="{6E1191D4-FB32-51EF-AD12-27BD13454761}"/>
                </a:ext>
              </a:extLst>
            </p:cNvPr>
            <p:cNvSpPr txBox="1"/>
            <p:nvPr/>
          </p:nvSpPr>
          <p:spPr>
            <a:xfrm>
              <a:off x="408868" y="1653040"/>
              <a:ext cx="1881288" cy="744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200" b="1" dirty="0" err="1"/>
                <a:t>User</a:t>
              </a:r>
              <a:r>
                <a:rPr lang="sv-SE" sz="2200" b="1" dirty="0"/>
                <a:t> </a:t>
              </a:r>
              <a:r>
                <a:rPr lang="sv-SE" sz="2200" b="1" dirty="0" err="1"/>
                <a:t>Profiles</a:t>
              </a:r>
              <a:endParaRPr lang="sv-SE" sz="2200" b="1" dirty="0"/>
            </a:p>
            <a:p>
              <a:endParaRPr lang="sv-SE" sz="1500" dirty="0"/>
            </a:p>
          </p:txBody>
        </p:sp>
        <p:grpSp>
          <p:nvGrpSpPr>
            <p:cNvPr id="25" name="Grupp 2">
              <a:extLst>
                <a:ext uri="{FF2B5EF4-FFF2-40B4-BE49-F238E27FC236}">
                  <a16:creationId xmlns:a16="http://schemas.microsoft.com/office/drawing/2014/main" id="{06831349-FFB7-2B1B-7A62-7D40561806D0}"/>
                </a:ext>
              </a:extLst>
            </p:cNvPr>
            <p:cNvGrpSpPr/>
            <p:nvPr/>
          </p:nvGrpSpPr>
          <p:grpSpPr>
            <a:xfrm>
              <a:off x="490875" y="2276610"/>
              <a:ext cx="2371760" cy="3817526"/>
              <a:chOff x="490875" y="1858595"/>
              <a:chExt cx="2371760" cy="3817526"/>
            </a:xfrm>
          </p:grpSpPr>
          <p:grpSp>
            <p:nvGrpSpPr>
              <p:cNvPr id="26" name="Grupp 38">
                <a:extLst>
                  <a:ext uri="{FF2B5EF4-FFF2-40B4-BE49-F238E27FC236}">
                    <a16:creationId xmlns:a16="http://schemas.microsoft.com/office/drawing/2014/main" id="{24E606DE-A2B9-1449-8455-DF11E06C77D1}"/>
                  </a:ext>
                </a:extLst>
              </p:cNvPr>
              <p:cNvGrpSpPr/>
              <p:nvPr/>
            </p:nvGrpSpPr>
            <p:grpSpPr>
              <a:xfrm>
                <a:off x="490875" y="1858595"/>
                <a:ext cx="2371759" cy="415563"/>
                <a:chOff x="953589" y="1010535"/>
                <a:chExt cx="4107401" cy="935240"/>
              </a:xfrm>
              <a:solidFill>
                <a:srgbClr val="FFC000"/>
              </a:solidFill>
            </p:grpSpPr>
            <p:sp>
              <p:nvSpPr>
                <p:cNvPr id="39" name="Rektangel 157">
                  <a:extLst>
                    <a:ext uri="{FF2B5EF4-FFF2-40B4-BE49-F238E27FC236}">
                      <a16:creationId xmlns:a16="http://schemas.microsoft.com/office/drawing/2014/main" id="{AE95A726-06A3-76B6-580B-5B30264D6CF2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1" cy="79683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40" name="textruta 40">
                  <a:extLst>
                    <a:ext uri="{FF2B5EF4-FFF2-40B4-BE49-F238E27FC236}">
                      <a16:creationId xmlns:a16="http://schemas.microsoft.com/office/drawing/2014/main" id="{EDDB0564-54CB-DCA5-E430-37B19C7495AE}"/>
                    </a:ext>
                  </a:extLst>
                </p:cNvPr>
                <p:cNvSpPr txBox="1"/>
                <p:nvPr/>
              </p:nvSpPr>
              <p:spPr>
                <a:xfrm>
                  <a:off x="953589" y="1010535"/>
                  <a:ext cx="2882429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Administrator</a:t>
                  </a:r>
                </a:p>
              </p:txBody>
            </p:sp>
          </p:grpSp>
          <p:grpSp>
            <p:nvGrpSpPr>
              <p:cNvPr id="27" name="Grupp 41">
                <a:extLst>
                  <a:ext uri="{FF2B5EF4-FFF2-40B4-BE49-F238E27FC236}">
                    <a16:creationId xmlns:a16="http://schemas.microsoft.com/office/drawing/2014/main" id="{F36D0D62-53F5-2B61-93F3-803B22376156}"/>
                  </a:ext>
                </a:extLst>
              </p:cNvPr>
              <p:cNvGrpSpPr/>
              <p:nvPr/>
            </p:nvGrpSpPr>
            <p:grpSpPr>
              <a:xfrm>
                <a:off x="490875" y="2710972"/>
                <a:ext cx="2371760" cy="415564"/>
                <a:chOff x="953587" y="1010535"/>
                <a:chExt cx="4107404" cy="935240"/>
              </a:xfrm>
              <a:solidFill>
                <a:srgbClr val="FFC000"/>
              </a:solidFill>
            </p:grpSpPr>
            <p:sp>
              <p:nvSpPr>
                <p:cNvPr id="37" name="Rektangel 96">
                  <a:extLst>
                    <a:ext uri="{FF2B5EF4-FFF2-40B4-BE49-F238E27FC236}">
                      <a16:creationId xmlns:a16="http://schemas.microsoft.com/office/drawing/2014/main" id="{B02389EC-2FC8-C988-001A-A2D53DE116F2}"/>
                    </a:ext>
                  </a:extLst>
                </p:cNvPr>
                <p:cNvSpPr/>
                <p:nvPr/>
              </p:nvSpPr>
              <p:spPr>
                <a:xfrm>
                  <a:off x="953591" y="1058091"/>
                  <a:ext cx="4107400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38" name="textruta 43">
                  <a:extLst>
                    <a:ext uri="{FF2B5EF4-FFF2-40B4-BE49-F238E27FC236}">
                      <a16:creationId xmlns:a16="http://schemas.microsoft.com/office/drawing/2014/main" id="{13F5AAAA-00F8-6FA7-AF05-2D8E64464844}"/>
                    </a:ext>
                  </a:extLst>
                </p:cNvPr>
                <p:cNvSpPr txBox="1"/>
                <p:nvPr/>
              </p:nvSpPr>
              <p:spPr>
                <a:xfrm>
                  <a:off x="953587" y="1010535"/>
                  <a:ext cx="4107398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Master </a:t>
                  </a:r>
                  <a:r>
                    <a:rPr lang="sv-SE" dirty="0" err="1"/>
                    <a:t>User</a:t>
                  </a:r>
                  <a:endParaRPr lang="sv-SE" dirty="0"/>
                </a:p>
              </p:txBody>
            </p:sp>
          </p:grpSp>
          <p:grpSp>
            <p:nvGrpSpPr>
              <p:cNvPr id="28" name="Grupp 44">
                <a:extLst>
                  <a:ext uri="{FF2B5EF4-FFF2-40B4-BE49-F238E27FC236}">
                    <a16:creationId xmlns:a16="http://schemas.microsoft.com/office/drawing/2014/main" id="{92CACD9E-E772-502D-C003-5738EF0D61A9}"/>
                  </a:ext>
                </a:extLst>
              </p:cNvPr>
              <p:cNvGrpSpPr/>
              <p:nvPr/>
            </p:nvGrpSpPr>
            <p:grpSpPr>
              <a:xfrm>
                <a:off x="490875" y="3564391"/>
                <a:ext cx="2371759" cy="415563"/>
                <a:chOff x="953589" y="1012551"/>
                <a:chExt cx="4107403" cy="935240"/>
              </a:xfrm>
              <a:solidFill>
                <a:srgbClr val="FFC000"/>
              </a:solidFill>
            </p:grpSpPr>
            <p:sp>
              <p:nvSpPr>
                <p:cNvPr id="35" name="Rektangel 94">
                  <a:extLst>
                    <a:ext uri="{FF2B5EF4-FFF2-40B4-BE49-F238E27FC236}">
                      <a16:creationId xmlns:a16="http://schemas.microsoft.com/office/drawing/2014/main" id="{4A6437E2-3508-00D3-1757-B3386FDFB3D5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36" name="textruta 46">
                  <a:extLst>
                    <a:ext uri="{FF2B5EF4-FFF2-40B4-BE49-F238E27FC236}">
                      <a16:creationId xmlns:a16="http://schemas.microsoft.com/office/drawing/2014/main" id="{F4E16436-8161-CA34-ED8E-366385DD18CF}"/>
                    </a:ext>
                  </a:extLst>
                </p:cNvPr>
                <p:cNvSpPr txBox="1"/>
                <p:nvPr/>
              </p:nvSpPr>
              <p:spPr>
                <a:xfrm>
                  <a:off x="953589" y="1012551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Storage</a:t>
                  </a:r>
                  <a:endParaRPr lang="sv-SE" dirty="0"/>
                </a:p>
              </p:txBody>
            </p:sp>
          </p:grpSp>
          <p:grpSp>
            <p:nvGrpSpPr>
              <p:cNvPr id="29" name="Grupp 47">
                <a:extLst>
                  <a:ext uri="{FF2B5EF4-FFF2-40B4-BE49-F238E27FC236}">
                    <a16:creationId xmlns:a16="http://schemas.microsoft.com/office/drawing/2014/main" id="{1FD13346-A066-5C7F-161A-05B6510E24BB}"/>
                  </a:ext>
                </a:extLst>
              </p:cNvPr>
              <p:cNvGrpSpPr/>
              <p:nvPr/>
            </p:nvGrpSpPr>
            <p:grpSpPr>
              <a:xfrm>
                <a:off x="490875" y="4429896"/>
                <a:ext cx="2371759" cy="415564"/>
                <a:chOff x="953589" y="1040383"/>
                <a:chExt cx="4107403" cy="935240"/>
              </a:xfrm>
              <a:solidFill>
                <a:srgbClr val="FFC000"/>
              </a:solidFill>
            </p:grpSpPr>
            <p:sp>
              <p:nvSpPr>
                <p:cNvPr id="33" name="Rektangel 92">
                  <a:extLst>
                    <a:ext uri="{FF2B5EF4-FFF2-40B4-BE49-F238E27FC236}">
                      <a16:creationId xmlns:a16="http://schemas.microsoft.com/office/drawing/2014/main" id="{E230F345-2E96-CE88-BAAD-4BE634E9EEAF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34" name="textruta 51">
                  <a:extLst>
                    <a:ext uri="{FF2B5EF4-FFF2-40B4-BE49-F238E27FC236}">
                      <a16:creationId xmlns:a16="http://schemas.microsoft.com/office/drawing/2014/main" id="{3B4D1904-60B2-2F41-5A47-1F7EE11762AB}"/>
                    </a:ext>
                  </a:extLst>
                </p:cNvPr>
                <p:cNvSpPr txBox="1"/>
                <p:nvPr/>
              </p:nvSpPr>
              <p:spPr>
                <a:xfrm>
                  <a:off x="953589" y="1040383"/>
                  <a:ext cx="4107403" cy="93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 err="1"/>
                    <a:t>Kitchen</a:t>
                  </a:r>
                  <a:endParaRPr lang="sv-SE" dirty="0"/>
                </a:p>
              </p:txBody>
            </p:sp>
          </p:grpSp>
          <p:grpSp>
            <p:nvGrpSpPr>
              <p:cNvPr id="30" name="Grupp 53">
                <a:extLst>
                  <a:ext uri="{FF2B5EF4-FFF2-40B4-BE49-F238E27FC236}">
                    <a16:creationId xmlns:a16="http://schemas.microsoft.com/office/drawing/2014/main" id="{70DCC6B8-B33A-8596-088D-599D9A0986D4}"/>
                  </a:ext>
                </a:extLst>
              </p:cNvPr>
              <p:cNvGrpSpPr/>
              <p:nvPr/>
            </p:nvGrpSpPr>
            <p:grpSpPr>
              <a:xfrm>
                <a:off x="490875" y="5260558"/>
                <a:ext cx="2371759" cy="415563"/>
                <a:chOff x="953589" y="1009851"/>
                <a:chExt cx="4107403" cy="935239"/>
              </a:xfrm>
              <a:solidFill>
                <a:srgbClr val="FFC000"/>
              </a:solidFill>
            </p:grpSpPr>
            <p:sp>
              <p:nvSpPr>
                <p:cNvPr id="31" name="Rektangel 90">
                  <a:extLst>
                    <a:ext uri="{FF2B5EF4-FFF2-40B4-BE49-F238E27FC236}">
                      <a16:creationId xmlns:a16="http://schemas.microsoft.com/office/drawing/2014/main" id="{FD8849CE-0E2F-248E-F9E4-F2A467DB60F9}"/>
                    </a:ext>
                  </a:extLst>
                </p:cNvPr>
                <p:cNvSpPr/>
                <p:nvPr/>
              </p:nvSpPr>
              <p:spPr>
                <a:xfrm>
                  <a:off x="953589" y="1058091"/>
                  <a:ext cx="4107403" cy="79683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32" name="textruta 57">
                  <a:extLst>
                    <a:ext uri="{FF2B5EF4-FFF2-40B4-BE49-F238E27FC236}">
                      <a16:creationId xmlns:a16="http://schemas.microsoft.com/office/drawing/2014/main" id="{B11397F3-F43A-2790-7E49-91271D256DC5}"/>
                    </a:ext>
                  </a:extLst>
                </p:cNvPr>
                <p:cNvSpPr txBox="1"/>
                <p:nvPr/>
              </p:nvSpPr>
              <p:spPr>
                <a:xfrm>
                  <a:off x="953589" y="1009851"/>
                  <a:ext cx="2882430" cy="935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IT</a:t>
                  </a:r>
                </a:p>
              </p:txBody>
            </p:sp>
          </p:grpSp>
        </p:grpSp>
      </p:grpSp>
      <p:sp>
        <p:nvSpPr>
          <p:cNvPr id="41" name="Rektangel 111">
            <a:extLst>
              <a:ext uri="{FF2B5EF4-FFF2-40B4-BE49-F238E27FC236}">
                <a16:creationId xmlns:a16="http://schemas.microsoft.com/office/drawing/2014/main" id="{EFBBD13C-3AB4-45AE-922A-081C830FC275}"/>
              </a:ext>
            </a:extLst>
          </p:cNvPr>
          <p:cNvSpPr/>
          <p:nvPr/>
        </p:nvSpPr>
        <p:spPr>
          <a:xfrm>
            <a:off x="6278305" y="2241546"/>
            <a:ext cx="2393121" cy="4858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textruta 8">
            <a:extLst>
              <a:ext uri="{FF2B5EF4-FFF2-40B4-BE49-F238E27FC236}">
                <a16:creationId xmlns:a16="http://schemas.microsoft.com/office/drawing/2014/main" id="{B9D816F4-FAAD-53C7-9158-A921C6641421}"/>
              </a:ext>
            </a:extLst>
          </p:cNvPr>
          <p:cNvSpPr txBox="1"/>
          <p:nvPr/>
        </p:nvSpPr>
        <p:spPr>
          <a:xfrm>
            <a:off x="6479649" y="2315352"/>
            <a:ext cx="2191776" cy="369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1. Alarm</a:t>
            </a:r>
          </a:p>
        </p:txBody>
      </p:sp>
      <p:sp>
        <p:nvSpPr>
          <p:cNvPr id="43" name="Rektangel 121">
            <a:extLst>
              <a:ext uri="{FF2B5EF4-FFF2-40B4-BE49-F238E27FC236}">
                <a16:creationId xmlns:a16="http://schemas.microsoft.com/office/drawing/2014/main" id="{4B513C08-D374-A0D6-8023-E84CBC2226D3}"/>
              </a:ext>
            </a:extLst>
          </p:cNvPr>
          <p:cNvSpPr/>
          <p:nvPr/>
        </p:nvSpPr>
        <p:spPr>
          <a:xfrm>
            <a:off x="9337256" y="2823301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textruta 20">
            <a:extLst>
              <a:ext uri="{FF2B5EF4-FFF2-40B4-BE49-F238E27FC236}">
                <a16:creationId xmlns:a16="http://schemas.microsoft.com/office/drawing/2014/main" id="{5FEBC956-392D-71A3-96DA-D4B9D2B7AF5D}"/>
              </a:ext>
            </a:extLst>
          </p:cNvPr>
          <p:cNvSpPr txBox="1"/>
          <p:nvPr/>
        </p:nvSpPr>
        <p:spPr>
          <a:xfrm>
            <a:off x="9367425" y="2863903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2. Door </a:t>
            </a:r>
            <a:r>
              <a:rPr lang="sv-SE" dirty="0" err="1"/>
              <a:t>Entrance</a:t>
            </a:r>
            <a:endParaRPr lang="sv-SE" dirty="0"/>
          </a:p>
        </p:txBody>
      </p:sp>
      <p:sp>
        <p:nvSpPr>
          <p:cNvPr id="45" name="Rektangel 36">
            <a:extLst>
              <a:ext uri="{FF2B5EF4-FFF2-40B4-BE49-F238E27FC236}">
                <a16:creationId xmlns:a16="http://schemas.microsoft.com/office/drawing/2014/main" id="{08565A38-5C1A-F414-0D6A-40258CFCA8A6}"/>
              </a:ext>
            </a:extLst>
          </p:cNvPr>
          <p:cNvSpPr/>
          <p:nvPr/>
        </p:nvSpPr>
        <p:spPr>
          <a:xfrm>
            <a:off x="9337256" y="4269807"/>
            <a:ext cx="2505537" cy="4324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textruta 23">
            <a:extLst>
              <a:ext uri="{FF2B5EF4-FFF2-40B4-BE49-F238E27FC236}">
                <a16:creationId xmlns:a16="http://schemas.microsoft.com/office/drawing/2014/main" id="{29C606F5-9267-0433-C84D-D0784F777063}"/>
              </a:ext>
            </a:extLst>
          </p:cNvPr>
          <p:cNvSpPr txBox="1"/>
          <p:nvPr/>
        </p:nvSpPr>
        <p:spPr>
          <a:xfrm>
            <a:off x="9390439" y="4304235"/>
            <a:ext cx="1975937" cy="36933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v-SE"/>
              <a:t>x. System</a:t>
            </a:r>
          </a:p>
        </p:txBody>
      </p:sp>
      <p:sp>
        <p:nvSpPr>
          <p:cNvPr id="47" name="Rektangel 37">
            <a:extLst>
              <a:ext uri="{FF2B5EF4-FFF2-40B4-BE49-F238E27FC236}">
                <a16:creationId xmlns:a16="http://schemas.microsoft.com/office/drawing/2014/main" id="{BFA11478-8F46-0B48-9DA6-9B63A3E703F9}"/>
              </a:ext>
            </a:extLst>
          </p:cNvPr>
          <p:cNvSpPr/>
          <p:nvPr/>
        </p:nvSpPr>
        <p:spPr>
          <a:xfrm>
            <a:off x="9337256" y="3359864"/>
            <a:ext cx="2505537" cy="432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textruta 20">
            <a:extLst>
              <a:ext uri="{FF2B5EF4-FFF2-40B4-BE49-F238E27FC236}">
                <a16:creationId xmlns:a16="http://schemas.microsoft.com/office/drawing/2014/main" id="{DB235A18-1864-8313-E623-A8BD083F93E0}"/>
              </a:ext>
            </a:extLst>
          </p:cNvPr>
          <p:cNvSpPr txBox="1"/>
          <p:nvPr/>
        </p:nvSpPr>
        <p:spPr>
          <a:xfrm>
            <a:off x="9367425" y="3400466"/>
            <a:ext cx="21705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3. Door Gate Area 6</a:t>
            </a:r>
          </a:p>
        </p:txBody>
      </p:sp>
    </p:spTree>
    <p:extLst>
      <p:ext uri="{BB962C8B-B14F-4D97-AF65-F5344CB8AC3E}">
        <p14:creationId xmlns:p14="http://schemas.microsoft.com/office/powerpoint/2010/main" val="2063908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Users and User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Profiles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0D69F0B-F432-4230-BCC3-430E49071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6" y="1297122"/>
            <a:ext cx="6816724" cy="23384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355D5-F338-146D-CD6A-FD65EE5AD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255" y="1224001"/>
            <a:ext cx="7296370" cy="53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2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7" name="Tekstboks 1"/>
          <p:cNvSpPr txBox="1"/>
          <p:nvPr/>
        </p:nvSpPr>
        <p:spPr bwMode="auto">
          <a:xfrm>
            <a:off x="1167823" y="6362845"/>
            <a:ext cx="5329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defRPr/>
            </a:pPr>
            <a:endParaRPr lang="da-DK" sz="2400" b="1" baseline="30000" dirty="0">
              <a:solidFill>
                <a:srgbClr val="C00000"/>
              </a:solidFill>
              <a:latin typeface="Canaro Book"/>
            </a:endParaRPr>
          </a:p>
        </p:txBody>
      </p:sp>
      <p:sp>
        <p:nvSpPr>
          <p:cNvPr id="4" name="Tekstfelt 5">
            <a:extLst>
              <a:ext uri="{FF2B5EF4-FFF2-40B4-BE49-F238E27FC236}">
                <a16:creationId xmlns:a16="http://schemas.microsoft.com/office/drawing/2014/main" id="{3CC94E39-C281-35CA-A036-3B0DD52C6F30}"/>
              </a:ext>
            </a:extLst>
          </p:cNvPr>
          <p:cNvSpPr txBox="1"/>
          <p:nvPr/>
        </p:nvSpPr>
        <p:spPr>
          <a:xfrm>
            <a:off x="701964" y="1253401"/>
            <a:ext cx="11406909" cy="461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the NOX System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Important</a:t>
            </a:r>
            <a:r>
              <a:rPr lang="da-DK" altLang="da-DK" dirty="0">
                <a:latin typeface="Canaro Book"/>
              </a:rPr>
              <a:t> points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Brief introduction of areas, users and profiles/groups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1: Setup </a:t>
            </a:r>
            <a:r>
              <a:rPr lang="da-DK" altLang="da-DK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, Units and IO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2: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extra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(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4) </a:t>
            </a:r>
            <a:r>
              <a:rPr lang="da-DK" altLang="da-DK" dirty="0" err="1">
                <a:latin typeface="Canaro Book"/>
              </a:rPr>
              <a:t>move</a:t>
            </a:r>
            <a:r>
              <a:rPr lang="da-DK" altLang="da-DK" dirty="0">
                <a:latin typeface="Canaro Book"/>
              </a:rPr>
              <a:t> input and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slave </a:t>
            </a:r>
            <a:r>
              <a:rPr lang="da-DK" altLang="da-DK" dirty="0" err="1">
                <a:latin typeface="Canaro Book"/>
              </a:rPr>
              <a:t>settings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3: Access Control </a:t>
            </a:r>
            <a:r>
              <a:rPr lang="da-DK" altLang="da-DK" dirty="0" err="1">
                <a:latin typeface="Canaro Book"/>
              </a:rPr>
              <a:t>setup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using</a:t>
            </a:r>
            <a:r>
              <a:rPr lang="da-DK" altLang="da-DK" dirty="0">
                <a:latin typeface="Canaro Book"/>
              </a:rPr>
              <a:t> CMO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4: Time </a:t>
            </a:r>
            <a:r>
              <a:rPr lang="da-DK" altLang="da-DK" dirty="0" err="1">
                <a:latin typeface="Canaro Book"/>
              </a:rPr>
              <a:t>Profiles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setup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5: Alarm Transmission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Service functions on the control panel and system </a:t>
            </a:r>
            <a:r>
              <a:rPr lang="en-US" altLang="da-DK" dirty="0" err="1">
                <a:latin typeface="Canaro Book"/>
              </a:rPr>
              <a:t>informations</a:t>
            </a:r>
            <a:endParaRPr lang="en-US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Conclusion, evaluation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78512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startup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3" y="1609556"/>
            <a:ext cx="11406909" cy="503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Install</a:t>
            </a:r>
            <a:r>
              <a:rPr lang="da-DK" altLang="da-DK" dirty="0">
                <a:latin typeface="Canaro Book"/>
              </a:rPr>
              <a:t>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a new </a:t>
            </a:r>
            <a:r>
              <a:rPr lang="da-DK" altLang="da-DK" dirty="0" err="1">
                <a:latin typeface="Canaro Book"/>
              </a:rPr>
              <a:t>customer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Configure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your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network</a:t>
            </a:r>
            <a:r>
              <a:rPr lang="da-DK" altLang="da-DK" dirty="0">
                <a:latin typeface="Canaro Book"/>
              </a:rPr>
              <a:t> adapter IP 10.10.11.100, Subnet 255.255.255.0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The default IP of a NOX central is </a:t>
            </a:r>
            <a:r>
              <a:rPr lang="da-DK" altLang="da-DK" dirty="0" err="1">
                <a:latin typeface="Canaro Book"/>
              </a:rPr>
              <a:t>always</a:t>
            </a:r>
            <a:r>
              <a:rPr lang="da-DK" altLang="da-DK" dirty="0">
                <a:latin typeface="Canaro Book"/>
              </a:rPr>
              <a:t> 10.10.11.11, but it is </a:t>
            </a:r>
            <a:r>
              <a:rPr lang="da-DK" altLang="da-DK" dirty="0" err="1">
                <a:latin typeface="Canaro Book"/>
              </a:rPr>
              <a:t>different</a:t>
            </a:r>
            <a:r>
              <a:rPr lang="da-DK" altLang="da-DK" dirty="0">
                <a:latin typeface="Canaro Book"/>
              </a:rPr>
              <a:t> in </a:t>
            </a:r>
            <a:r>
              <a:rPr lang="da-DK" altLang="da-DK" dirty="0" err="1">
                <a:latin typeface="Canaro Book"/>
              </a:rPr>
              <a:t>training</a:t>
            </a:r>
            <a:r>
              <a:rPr lang="da-DK" altLang="da-DK" dirty="0">
                <a:latin typeface="Canaro Book"/>
              </a:rPr>
              <a:t>, </a:t>
            </a:r>
            <a:r>
              <a:rPr lang="da-DK" altLang="da-DK" dirty="0" err="1">
                <a:latin typeface="Canaro Book"/>
              </a:rPr>
              <a:t>see</a:t>
            </a:r>
            <a:r>
              <a:rPr lang="da-DK" altLang="da-DK" dirty="0">
                <a:latin typeface="Canaro Book"/>
              </a:rPr>
              <a:t> label on the </a:t>
            </a:r>
            <a:r>
              <a:rPr lang="da-DK" altLang="da-DK" dirty="0" err="1">
                <a:latin typeface="Canaro Book"/>
              </a:rPr>
              <a:t>casing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Connect to the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Software ask </a:t>
            </a:r>
            <a:r>
              <a:rPr lang="da-DK" altLang="da-DK" dirty="0" err="1">
                <a:latin typeface="Canaro Book"/>
              </a:rPr>
              <a:t>if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you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want</a:t>
            </a:r>
            <a:r>
              <a:rPr lang="da-DK" altLang="da-DK" dirty="0">
                <a:latin typeface="Canaro Book"/>
              </a:rPr>
              <a:t> to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a new </a:t>
            </a:r>
            <a:r>
              <a:rPr lang="da-DK" altLang="da-DK" dirty="0" err="1">
                <a:latin typeface="Canaro Book"/>
              </a:rPr>
              <a:t>customer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based</a:t>
            </a:r>
            <a:r>
              <a:rPr lang="da-DK" altLang="da-DK" dirty="0">
                <a:latin typeface="Canaro Book"/>
              </a:rPr>
              <a:t> on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in the central, </a:t>
            </a:r>
            <a:r>
              <a:rPr lang="da-DK" altLang="da-DK" dirty="0" err="1">
                <a:latin typeface="Canaro Book"/>
              </a:rPr>
              <a:t>this</a:t>
            </a:r>
            <a:r>
              <a:rPr lang="da-DK" altLang="da-DK" dirty="0">
                <a:latin typeface="Canaro Book"/>
              </a:rPr>
              <a:t> is OK to do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Open Loader, </a:t>
            </a:r>
            <a:r>
              <a:rPr lang="da-DK" altLang="da-DK" dirty="0" err="1">
                <a:latin typeface="Canaro Book"/>
              </a:rPr>
              <a:t>this</a:t>
            </a:r>
            <a:r>
              <a:rPr lang="da-DK" altLang="da-DK" dirty="0">
                <a:latin typeface="Canaro Book"/>
              </a:rPr>
              <a:t> is </a:t>
            </a:r>
            <a:r>
              <a:rPr lang="da-DK" altLang="da-DK" dirty="0" err="1">
                <a:latin typeface="Canaro Book"/>
              </a:rPr>
              <a:t>where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you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change</a:t>
            </a:r>
            <a:r>
              <a:rPr lang="da-DK" altLang="da-DK" dirty="0">
                <a:latin typeface="Canaro Book"/>
              </a:rPr>
              <a:t> the IP </a:t>
            </a:r>
            <a:r>
              <a:rPr lang="da-DK" altLang="da-DK" dirty="0" err="1">
                <a:latin typeface="Canaro Book"/>
              </a:rPr>
              <a:t>address</a:t>
            </a:r>
            <a:r>
              <a:rPr lang="da-DK" altLang="da-DK" dirty="0">
                <a:latin typeface="Canaro Book"/>
              </a:rPr>
              <a:t> (not </a:t>
            </a:r>
            <a:r>
              <a:rPr lang="da-DK" altLang="da-DK" dirty="0" err="1">
                <a:latin typeface="Canaro Book"/>
              </a:rPr>
              <a:t>allowed</a:t>
            </a:r>
            <a:r>
              <a:rPr lang="da-DK" altLang="da-DK" dirty="0">
                <a:latin typeface="Canaro Book"/>
              </a:rPr>
              <a:t> in </a:t>
            </a:r>
            <a:r>
              <a:rPr lang="da-DK" altLang="da-DK" dirty="0" err="1">
                <a:latin typeface="Canaro Book"/>
              </a:rPr>
              <a:t>training</a:t>
            </a:r>
            <a:r>
              <a:rPr lang="da-DK" altLang="da-DK" dirty="0">
                <a:latin typeface="Canaro Book"/>
              </a:rPr>
              <a:t>)</a:t>
            </a:r>
            <a:br>
              <a:rPr lang="da-DK" altLang="da-DK" dirty="0">
                <a:latin typeface="Canaro Book"/>
              </a:rPr>
            </a:br>
            <a:endParaRPr lang="da-DK" altLang="da-DK" dirty="0">
              <a:latin typeface="Canaro Book"/>
            </a:endParaRPr>
          </a:p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b="1" dirty="0">
                <a:latin typeface="Canaro Book"/>
              </a:rPr>
              <a:t>NOX default IP on ETH1 is 10.10.11.11 and DHCP on ETH2</a:t>
            </a:r>
          </a:p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b="1" dirty="0" err="1">
                <a:latin typeface="Canaro Book"/>
              </a:rPr>
              <a:t>There</a:t>
            </a:r>
            <a:r>
              <a:rPr lang="da-DK" altLang="da-DK" b="1" dirty="0">
                <a:latin typeface="Canaro Book"/>
              </a:rPr>
              <a:t> is </a:t>
            </a:r>
            <a:r>
              <a:rPr lang="da-DK" altLang="da-DK" b="1" dirty="0" err="1">
                <a:latin typeface="Canaro Book"/>
              </a:rPr>
              <a:t>one</a:t>
            </a:r>
            <a:r>
              <a:rPr lang="da-DK" altLang="da-DK" b="1" dirty="0">
                <a:latin typeface="Canaro Book"/>
              </a:rPr>
              <a:t> default user, Administrator, in a new </a:t>
            </a:r>
            <a:r>
              <a:rPr lang="da-DK" altLang="da-DK" b="1" dirty="0" err="1">
                <a:latin typeface="Canaro Book"/>
              </a:rPr>
              <a:t>configuration</a:t>
            </a:r>
            <a:r>
              <a:rPr lang="da-DK" altLang="da-DK" b="1" dirty="0">
                <a:latin typeface="Canaro Book"/>
              </a:rPr>
              <a:t>, </a:t>
            </a:r>
            <a:r>
              <a:rPr lang="da-DK" altLang="da-DK" b="1" dirty="0" err="1">
                <a:latin typeface="Canaro Book"/>
              </a:rPr>
              <a:t>you</a:t>
            </a:r>
            <a:r>
              <a:rPr lang="da-DK" altLang="da-DK" b="1" dirty="0">
                <a:latin typeface="Canaro Book"/>
              </a:rPr>
              <a:t> must </a:t>
            </a:r>
            <a:r>
              <a:rPr lang="da-DK" altLang="da-DK" b="1" dirty="0" err="1">
                <a:latin typeface="Canaro Book"/>
              </a:rPr>
              <a:t>change</a:t>
            </a:r>
            <a:r>
              <a:rPr lang="da-DK" altLang="da-DK" b="1" dirty="0">
                <a:latin typeface="Canaro Book"/>
              </a:rPr>
              <a:t> the </a:t>
            </a:r>
            <a:r>
              <a:rPr lang="da-DK" altLang="da-DK" b="1" dirty="0" err="1">
                <a:latin typeface="Canaro Book"/>
              </a:rPr>
              <a:t>code</a:t>
            </a:r>
            <a:r>
              <a:rPr lang="da-DK" altLang="da-DK" b="1" dirty="0">
                <a:latin typeface="Canaro Book"/>
              </a:rPr>
              <a:t> to </a:t>
            </a:r>
            <a:r>
              <a:rPr lang="da-DK" altLang="da-DK" b="1" dirty="0" err="1">
                <a:latin typeface="Canaro Book"/>
              </a:rPr>
              <a:t>your</a:t>
            </a:r>
            <a:r>
              <a:rPr lang="da-DK" altLang="da-DK" b="1" dirty="0">
                <a:latin typeface="Canaro Book"/>
              </a:rPr>
              <a:t> </a:t>
            </a:r>
            <a:r>
              <a:rPr lang="da-DK" altLang="da-DK" b="1" dirty="0" err="1">
                <a:latin typeface="Canaro Book"/>
              </a:rPr>
              <a:t>own</a:t>
            </a:r>
            <a:r>
              <a:rPr lang="da-DK" altLang="da-DK" b="1" dirty="0">
                <a:latin typeface="Canaro Book"/>
              </a:rPr>
              <a:t> </a:t>
            </a:r>
            <a:r>
              <a:rPr lang="da-DK" altLang="da-DK" b="1" dirty="0" err="1">
                <a:latin typeface="Canaro Book"/>
              </a:rPr>
              <a:t>preferences</a:t>
            </a:r>
            <a:r>
              <a:rPr lang="da-DK" altLang="da-DK" b="1" dirty="0">
                <a:latin typeface="Canaro Book"/>
              </a:rPr>
              <a:t>, in </a:t>
            </a:r>
            <a:r>
              <a:rPr lang="da-DK" altLang="da-DK" b="1" dirty="0" err="1">
                <a:latin typeface="Canaro Book"/>
              </a:rPr>
              <a:t>training</a:t>
            </a:r>
            <a:r>
              <a:rPr lang="da-DK" altLang="da-DK" b="1" dirty="0">
                <a:latin typeface="Canaro Book"/>
              </a:rPr>
              <a:t> please </a:t>
            </a:r>
            <a:r>
              <a:rPr lang="da-DK" altLang="da-DK" b="1" dirty="0" err="1">
                <a:latin typeface="Canaro Book"/>
              </a:rPr>
              <a:t>use</a:t>
            </a:r>
            <a:r>
              <a:rPr lang="da-DK" altLang="da-DK" b="1" dirty="0">
                <a:latin typeface="Canaro Book"/>
              </a:rPr>
              <a:t> 500 as </a:t>
            </a:r>
            <a:r>
              <a:rPr lang="da-DK" altLang="da-DK" b="1" dirty="0" err="1">
                <a:latin typeface="Canaro Book"/>
              </a:rPr>
              <a:t>code</a:t>
            </a:r>
            <a:r>
              <a:rPr lang="da-DK" altLang="da-DK" b="1" dirty="0">
                <a:latin typeface="Canaro Book"/>
              </a:rPr>
              <a:t>.</a:t>
            </a:r>
          </a:p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endParaRPr lang="da-DK" altLang="da-DK" b="1" dirty="0">
              <a:latin typeface="Canaro Book"/>
            </a:endParaRPr>
          </a:p>
        </p:txBody>
      </p:sp>
    </p:spTree>
    <p:extLst>
      <p:ext uri="{BB962C8B-B14F-4D97-AF65-F5344CB8AC3E}">
        <p14:creationId xmlns:p14="http://schemas.microsoft.com/office/powerpoint/2010/main" val="965652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NOX </a:t>
            </a:r>
            <a:r>
              <a:rPr lang="da-DK" sz="5000" b="1" err="1">
                <a:solidFill>
                  <a:schemeClr val="bg1"/>
                </a:solidFill>
                <a:latin typeface="Humanst521 BT" panose="020B0602020204020204" pitchFamily="34" charset="0"/>
              </a:rPr>
              <a:t>Config</a:t>
            </a:r>
            <a:endParaRPr lang="da-DK" sz="5000" b="1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701964" y="1042614"/>
            <a:ext cx="11406909" cy="877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General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endParaRPr lang="da-DK" altLang="da-DK" dirty="0">
              <a:latin typeface="Canaro 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67263C-469C-3842-69ED-FFCEAE0E5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885" y="1509157"/>
            <a:ext cx="7093405" cy="521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03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4" name="Tekstfelt 5">
            <a:extLst>
              <a:ext uri="{FF2B5EF4-FFF2-40B4-BE49-F238E27FC236}">
                <a16:creationId xmlns:a16="http://schemas.microsoft.com/office/drawing/2014/main" id="{11A8C4B2-9473-A379-A764-CCD96A12D807}"/>
              </a:ext>
            </a:extLst>
          </p:cNvPr>
          <p:cNvSpPr txBox="1"/>
          <p:nvPr/>
        </p:nvSpPr>
        <p:spPr>
          <a:xfrm>
            <a:off x="701964" y="1253401"/>
            <a:ext cx="11406909" cy="461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the NOX System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Important</a:t>
            </a:r>
            <a:r>
              <a:rPr lang="da-DK" altLang="da-DK" dirty="0">
                <a:latin typeface="Canaro Book"/>
              </a:rPr>
              <a:t> points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Brief introduction of areas, users and profiles/groups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1: Setup </a:t>
            </a:r>
            <a:r>
              <a:rPr lang="da-DK" altLang="da-DK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, Units and IO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2: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extra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(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4) </a:t>
            </a:r>
            <a:r>
              <a:rPr lang="da-DK" altLang="da-DK" dirty="0" err="1">
                <a:latin typeface="Canaro Book"/>
              </a:rPr>
              <a:t>move</a:t>
            </a:r>
            <a:r>
              <a:rPr lang="da-DK" altLang="da-DK" dirty="0">
                <a:latin typeface="Canaro Book"/>
              </a:rPr>
              <a:t> input and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slave </a:t>
            </a:r>
            <a:r>
              <a:rPr lang="da-DK" altLang="da-DK" dirty="0" err="1">
                <a:latin typeface="Canaro Book"/>
              </a:rPr>
              <a:t>settings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3: Access Control </a:t>
            </a:r>
            <a:r>
              <a:rPr lang="da-DK" altLang="da-DK" dirty="0" err="1">
                <a:latin typeface="Canaro Book"/>
              </a:rPr>
              <a:t>setup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using</a:t>
            </a:r>
            <a:r>
              <a:rPr lang="da-DK" altLang="da-DK" dirty="0">
                <a:latin typeface="Canaro Book"/>
              </a:rPr>
              <a:t> CMO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4: Time </a:t>
            </a:r>
            <a:r>
              <a:rPr lang="da-DK" altLang="da-DK" dirty="0" err="1">
                <a:latin typeface="Canaro Book"/>
              </a:rPr>
              <a:t>Profiles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setup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5: Alarm Transmission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Service functions on the control panel and system </a:t>
            </a:r>
            <a:r>
              <a:rPr lang="en-US" altLang="da-DK" dirty="0" err="1">
                <a:latin typeface="Canaro Book"/>
              </a:rPr>
              <a:t>informations</a:t>
            </a:r>
            <a:endParaRPr lang="en-US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Conclusion, evaluation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529902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1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285482" y="3619388"/>
            <a:ext cx="4817094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4625" lvl="2" defTabSz="652463"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b="1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				</a:t>
            </a:r>
            <a:br>
              <a:rPr lang="da-DK" altLang="da-DK" b="1" dirty="0">
                <a:latin typeface="Canaro Book"/>
              </a:rPr>
            </a:br>
            <a:r>
              <a:rPr lang="da-DK" altLang="da-DK" dirty="0">
                <a:latin typeface="Canaro Book"/>
              </a:rPr>
              <a:t>1. Alarm</a:t>
            </a:r>
            <a:br>
              <a:rPr lang="da-DK" altLang="da-DK" dirty="0">
                <a:latin typeface="Canaro Book"/>
              </a:rPr>
            </a:br>
            <a:r>
              <a:rPr lang="da-DK" altLang="da-DK" dirty="0">
                <a:latin typeface="Canaro Book"/>
              </a:rPr>
              <a:t>2. </a:t>
            </a:r>
            <a:r>
              <a:rPr lang="da-DK" altLang="da-DK" dirty="0" err="1">
                <a:latin typeface="Canaro Book"/>
              </a:rPr>
              <a:t>Door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Entrance</a:t>
            </a:r>
            <a:r>
              <a:rPr lang="da-DK" altLang="da-DK" dirty="0">
                <a:latin typeface="Canaro Book"/>
              </a:rPr>
              <a:t>  </a:t>
            </a:r>
            <a:br>
              <a:rPr lang="da-DK" altLang="da-DK" dirty="0">
                <a:latin typeface="Canaro Book"/>
              </a:rPr>
            </a:br>
            <a:r>
              <a:rPr lang="da-DK" altLang="da-DK" dirty="0">
                <a:latin typeface="Canaro Book"/>
              </a:rPr>
              <a:t>3. </a:t>
            </a:r>
            <a:r>
              <a:rPr lang="da-DK" altLang="da-DK" dirty="0" err="1">
                <a:latin typeface="Canaro Book"/>
              </a:rPr>
              <a:t>Door</a:t>
            </a:r>
            <a:r>
              <a:rPr lang="da-DK" altLang="da-DK" dirty="0">
                <a:latin typeface="Canaro Book"/>
              </a:rPr>
              <a:t> Gate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6</a:t>
            </a:r>
          </a:p>
          <a:p>
            <a:pPr marL="174625" lvl="2" defTabSz="652463"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x. System				 	 		</a:t>
            </a:r>
            <a:r>
              <a:rPr lang="da-DK" altLang="da-DK" sz="1200" dirty="0">
                <a:latin typeface="Canaro Book"/>
              </a:rPr>
              <a:t>			</a:t>
            </a:r>
            <a:endParaRPr lang="sv-SE" altLang="da-DK" dirty="0">
              <a:latin typeface="Canaro Book"/>
            </a:endParaRPr>
          </a:p>
        </p:txBody>
      </p:sp>
      <p:pic>
        <p:nvPicPr>
          <p:cNvPr id="5" name="Pladsholder til indhold 6" descr="Et billede, der indeholder tekst&#10;&#10;Beskrivelse, der er oprettet med meget høj tiltr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0011" y="1690435"/>
            <a:ext cx="7246301" cy="455615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90526" y="1297122"/>
            <a:ext cx="6816724" cy="17844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Description</a:t>
            </a:r>
            <a:r>
              <a:rPr lang="da-DK" altLang="da-DK" sz="1800" dirty="0">
                <a:latin typeface="Canaro Book"/>
              </a:rPr>
              <a:t> of </a:t>
            </a:r>
            <a:r>
              <a:rPr lang="da-DK" altLang="da-DK" sz="1800" dirty="0" err="1">
                <a:latin typeface="Canaro Book"/>
              </a:rPr>
              <a:t>floor</a:t>
            </a:r>
            <a:r>
              <a:rPr lang="da-DK" altLang="da-DK" sz="1800" dirty="0">
                <a:latin typeface="Canaro Book"/>
              </a:rPr>
              <a:t> plan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areas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CPA special </a:t>
            </a:r>
            <a:r>
              <a:rPr lang="da-DK" altLang="da-DK" sz="1800" dirty="0" err="1">
                <a:latin typeface="Canaro Book"/>
              </a:rPr>
              <a:t>setting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units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Configure</a:t>
            </a:r>
            <a:r>
              <a:rPr lang="da-DK" altLang="da-DK" sz="1800" dirty="0">
                <a:latin typeface="Canaro Book"/>
              </a:rPr>
              <a:t> inputs and outputs</a:t>
            </a: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</p:spTree>
    <p:extLst>
      <p:ext uri="{BB962C8B-B14F-4D97-AF65-F5344CB8AC3E}">
        <p14:creationId xmlns:p14="http://schemas.microsoft.com/office/powerpoint/2010/main" val="337478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" y="-11151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/>
              </a:rPr>
              <a:t>NOX versioner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30499C6-F203-CFA5-8BEF-9092D1886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66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1</a:t>
            </a:r>
          </a:p>
        </p:txBody>
      </p:sp>
      <p:pic>
        <p:nvPicPr>
          <p:cNvPr id="5" name="Pladsholder til indhold 6" descr="Et billede, der indeholder tekst&#10;&#10;Beskrivelse, der er oprettet med meget høj tiltr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379" y="1681027"/>
            <a:ext cx="7251340" cy="454875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5DBC1B0-54A8-56F8-347F-2AE7F43B7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6" y="1297122"/>
            <a:ext cx="6816724" cy="17844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Description</a:t>
            </a:r>
            <a:r>
              <a:rPr lang="da-DK" altLang="da-DK" sz="1800" dirty="0">
                <a:latin typeface="Canaro Book"/>
              </a:rPr>
              <a:t> of </a:t>
            </a:r>
            <a:r>
              <a:rPr lang="da-DK" altLang="da-DK" sz="1800" dirty="0" err="1">
                <a:latin typeface="Canaro Book"/>
              </a:rPr>
              <a:t>floor</a:t>
            </a:r>
            <a:r>
              <a:rPr lang="da-DK" altLang="da-DK" sz="1800" dirty="0">
                <a:latin typeface="Canaro Book"/>
              </a:rPr>
              <a:t> plan</a:t>
            </a: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areas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CPA special </a:t>
            </a:r>
            <a:r>
              <a:rPr lang="da-DK" altLang="da-DK" sz="1800" dirty="0" err="1">
                <a:latin typeface="Canaro Book"/>
              </a:rPr>
              <a:t>setting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units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Configure</a:t>
            </a:r>
            <a:r>
              <a:rPr lang="da-DK" altLang="da-DK" sz="1800" dirty="0">
                <a:latin typeface="Canaro Book"/>
              </a:rPr>
              <a:t> inputs and outputs</a:t>
            </a: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</p:spTree>
    <p:extLst>
      <p:ext uri="{BB962C8B-B14F-4D97-AF65-F5344CB8AC3E}">
        <p14:creationId xmlns:p14="http://schemas.microsoft.com/office/powerpoint/2010/main" val="465280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D3243F-4353-F71E-DFEE-09C6B57D5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007" y="1171891"/>
            <a:ext cx="7063586" cy="5495544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915F9E41-90EB-464F-5CDA-A66C0F711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6" y="1297122"/>
            <a:ext cx="6816724" cy="17844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Description</a:t>
            </a:r>
            <a:r>
              <a:rPr lang="da-DK" altLang="da-DK" sz="1800" dirty="0">
                <a:latin typeface="Canaro Book"/>
              </a:rPr>
              <a:t> of </a:t>
            </a:r>
            <a:r>
              <a:rPr lang="da-DK" altLang="da-DK" sz="1800" dirty="0" err="1">
                <a:latin typeface="Canaro Book"/>
              </a:rPr>
              <a:t>floor</a:t>
            </a:r>
            <a:r>
              <a:rPr lang="da-DK" altLang="da-DK" sz="1800" dirty="0">
                <a:latin typeface="Canaro Book"/>
              </a:rPr>
              <a:t> plan</a:t>
            </a: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areas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CPA special </a:t>
            </a:r>
            <a:r>
              <a:rPr lang="da-DK" altLang="da-DK" sz="1800" dirty="0" err="1">
                <a:latin typeface="Canaro Book"/>
              </a:rPr>
              <a:t>setting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units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Configure</a:t>
            </a:r>
            <a:r>
              <a:rPr lang="da-DK" altLang="da-DK" sz="1800" dirty="0">
                <a:latin typeface="Canaro Book"/>
              </a:rPr>
              <a:t> inputs and outputs</a:t>
            </a:r>
            <a:br>
              <a:rPr lang="da-DK" altLang="da-DK" sz="1800" dirty="0">
                <a:latin typeface="Canaro Book"/>
              </a:rPr>
            </a:br>
            <a:br>
              <a:rPr lang="da-DK" altLang="da-DK" sz="1800" dirty="0">
                <a:latin typeface="Canaro Book"/>
              </a:rPr>
            </a:br>
            <a:r>
              <a:rPr lang="da-DK" altLang="da-DK" sz="1800" dirty="0">
                <a:latin typeface="Canaro Book"/>
              </a:rPr>
              <a:t>Hand out the Configuration </a:t>
            </a:r>
            <a:r>
              <a:rPr lang="da-DK" altLang="da-DK" sz="1800" dirty="0" err="1">
                <a:latin typeface="Canaro Book"/>
              </a:rPr>
              <a:t>scheme</a:t>
            </a: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0611EB-25A1-A474-C9E5-BE0EEDF8A195}"/>
              </a:ext>
            </a:extLst>
          </p:cNvPr>
          <p:cNvSpPr/>
          <p:nvPr/>
        </p:nvSpPr>
        <p:spPr>
          <a:xfrm>
            <a:off x="5815584" y="5422392"/>
            <a:ext cx="1554480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C862D5-3822-89E8-B615-A9E65BA9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065" y="5278835"/>
            <a:ext cx="4187952" cy="121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9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7539A87-78B7-D013-FFB5-721E3E110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3494"/>
              </p:ext>
            </p:extLst>
          </p:nvPr>
        </p:nvGraphicFramePr>
        <p:xfrm>
          <a:off x="588137" y="1253330"/>
          <a:ext cx="10640695" cy="5348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980">
                  <a:extLst>
                    <a:ext uri="{9D8B030D-6E8A-4147-A177-3AD203B41FA5}">
                      <a16:colId xmlns:a16="http://schemas.microsoft.com/office/drawing/2014/main" val="2016371414"/>
                    </a:ext>
                  </a:extLst>
                </a:gridCol>
                <a:gridCol w="506700">
                  <a:extLst>
                    <a:ext uri="{9D8B030D-6E8A-4147-A177-3AD203B41FA5}">
                      <a16:colId xmlns:a16="http://schemas.microsoft.com/office/drawing/2014/main" val="425613889"/>
                    </a:ext>
                  </a:extLst>
                </a:gridCol>
                <a:gridCol w="1032888">
                  <a:extLst>
                    <a:ext uri="{9D8B030D-6E8A-4147-A177-3AD203B41FA5}">
                      <a16:colId xmlns:a16="http://schemas.microsoft.com/office/drawing/2014/main" val="811102951"/>
                    </a:ext>
                  </a:extLst>
                </a:gridCol>
                <a:gridCol w="594398">
                  <a:extLst>
                    <a:ext uri="{9D8B030D-6E8A-4147-A177-3AD203B41FA5}">
                      <a16:colId xmlns:a16="http://schemas.microsoft.com/office/drawing/2014/main" val="2871098365"/>
                    </a:ext>
                  </a:extLst>
                </a:gridCol>
                <a:gridCol w="1305727">
                  <a:extLst>
                    <a:ext uri="{9D8B030D-6E8A-4147-A177-3AD203B41FA5}">
                      <a16:colId xmlns:a16="http://schemas.microsoft.com/office/drawing/2014/main" val="4167637426"/>
                    </a:ext>
                  </a:extLst>
                </a:gridCol>
                <a:gridCol w="1520099">
                  <a:extLst>
                    <a:ext uri="{9D8B030D-6E8A-4147-A177-3AD203B41FA5}">
                      <a16:colId xmlns:a16="http://schemas.microsoft.com/office/drawing/2014/main" val="3728864873"/>
                    </a:ext>
                  </a:extLst>
                </a:gridCol>
                <a:gridCol w="1607797">
                  <a:extLst>
                    <a:ext uri="{9D8B030D-6E8A-4147-A177-3AD203B41FA5}">
                      <a16:colId xmlns:a16="http://schemas.microsoft.com/office/drawing/2014/main" val="1190859062"/>
                    </a:ext>
                  </a:extLst>
                </a:gridCol>
                <a:gridCol w="1403168">
                  <a:extLst>
                    <a:ext uri="{9D8B030D-6E8A-4147-A177-3AD203B41FA5}">
                      <a16:colId xmlns:a16="http://schemas.microsoft.com/office/drawing/2014/main" val="708579893"/>
                    </a:ext>
                  </a:extLst>
                </a:gridCol>
                <a:gridCol w="1792938">
                  <a:extLst>
                    <a:ext uri="{9D8B030D-6E8A-4147-A177-3AD203B41FA5}">
                      <a16:colId xmlns:a16="http://schemas.microsoft.com/office/drawing/2014/main" val="2894748785"/>
                    </a:ext>
                  </a:extLst>
                </a:gridCol>
              </a:tblGrid>
              <a:tr h="273288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de-DE" sz="1300" u="none" strike="noStrike">
                          <a:effectLst/>
                        </a:rPr>
                        <a:t>Install Scheme demo system 20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241491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Address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BUS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ID-Number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Type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Input number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Area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Input name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Output number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Output name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2664256579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368.171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3001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PS5B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PSU Central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2743568652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375.057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1002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CPA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CPA Entrance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2601769970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345.594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IO4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IO4 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620863723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2003-1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 Alarm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 Area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Siren Area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1718988615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2003-2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 Alarm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 Area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Light Area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353079216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2003-3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 Alarm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 Area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2294684312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2003-4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X. System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Keybox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1799140144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345.593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IO4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IO4 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2992905654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2004-1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 Alarm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 Area 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Siren Area 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1228663501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2004-2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 Alarm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MC Gate Area 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4098239314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2004-3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 Alarm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 Area 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1700065705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2004-4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 Alarm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IR Area 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1298716071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345.592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IO4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IO4 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241351926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2005-1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Contact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LED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1650291747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2005-2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Contact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LED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4076475855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2005-3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Contact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LED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4102726963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2005-4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Contact 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LED 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3494541326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392.519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CMO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Door Entrance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3169395480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 Alarm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MC Door Entrance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Relay Door Entrance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1723160236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7. Door Entrance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RTE Door Entrance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3498679231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Disp.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2634366874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169360929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6395205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CPU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1968923814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4288589225"/>
                  </a:ext>
                </a:extLst>
              </a:tr>
              <a:tr h="1952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Card Code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2073016546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naro Book"/>
                      </a:endParaRPr>
                    </a:p>
                  </a:txBody>
                  <a:tcPr marL="7940" marR="7940" marT="7940" marB="0" anchor="b"/>
                </a:tc>
                <a:extLst>
                  <a:ext uri="{0D108BD9-81ED-4DB2-BD59-A6C34878D82A}">
                    <a16:rowId xmlns:a16="http://schemas.microsoft.com/office/drawing/2014/main" val="2526510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9111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1</a:t>
            </a:r>
          </a:p>
        </p:txBody>
      </p:sp>
      <p:pic>
        <p:nvPicPr>
          <p:cNvPr id="5" name="Pladsholder til indhold 6" descr="Et billede, der indeholder tekst, kort&#10;&#10;Beskrivelse, der er oprettet med meget høj tiltr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5565" y="1681028"/>
            <a:ext cx="7270155" cy="45675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9F923AFD-B19E-98B5-C198-261A610BC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6" y="1297122"/>
            <a:ext cx="6816724" cy="17844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Description</a:t>
            </a:r>
            <a:r>
              <a:rPr lang="da-DK" altLang="da-DK" sz="1800" dirty="0">
                <a:latin typeface="Canaro Book"/>
              </a:rPr>
              <a:t> of </a:t>
            </a:r>
            <a:r>
              <a:rPr lang="da-DK" altLang="da-DK" sz="1800" dirty="0" err="1">
                <a:latin typeface="Canaro Book"/>
              </a:rPr>
              <a:t>floor</a:t>
            </a:r>
            <a:r>
              <a:rPr lang="da-DK" altLang="da-DK" sz="1800" dirty="0">
                <a:latin typeface="Canaro Book"/>
              </a:rPr>
              <a:t> plan</a:t>
            </a: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areas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CPA special </a:t>
            </a:r>
            <a:r>
              <a:rPr lang="da-DK" altLang="da-DK" sz="1800" dirty="0" err="1">
                <a:latin typeface="Canaro Book"/>
              </a:rPr>
              <a:t>setting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units</a:t>
            </a: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Configure</a:t>
            </a:r>
            <a:r>
              <a:rPr lang="da-DK" altLang="da-DK" sz="1800" dirty="0">
                <a:latin typeface="Canaro Book"/>
              </a:rPr>
              <a:t> inputs and outputs</a:t>
            </a:r>
            <a:br>
              <a:rPr lang="da-DK" altLang="da-DK" sz="1800" dirty="0">
                <a:latin typeface="Canaro Book"/>
              </a:rPr>
            </a:br>
            <a:br>
              <a:rPr lang="da-DK" altLang="da-DK" sz="1800" dirty="0">
                <a:latin typeface="Canaro Book"/>
              </a:rPr>
            </a:br>
            <a:r>
              <a:rPr lang="da-DK" altLang="da-DK" sz="1800" dirty="0" err="1">
                <a:latin typeface="Canaro Book"/>
              </a:rPr>
              <a:t>Detector</a:t>
            </a:r>
            <a:r>
              <a:rPr lang="da-DK" altLang="da-DK" sz="1800" dirty="0">
                <a:latin typeface="Canaro Book"/>
              </a:rPr>
              <a:t> Test and System Info</a:t>
            </a: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</p:spTree>
    <p:extLst>
      <p:ext uri="{BB962C8B-B14F-4D97-AF65-F5344CB8AC3E}">
        <p14:creationId xmlns:p14="http://schemas.microsoft.com/office/powerpoint/2010/main" val="198265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4" name="Tekstfelt 5">
            <a:extLst>
              <a:ext uri="{FF2B5EF4-FFF2-40B4-BE49-F238E27FC236}">
                <a16:creationId xmlns:a16="http://schemas.microsoft.com/office/drawing/2014/main" id="{384ED6DC-3F28-1370-4FC2-5537B0EBDB79}"/>
              </a:ext>
            </a:extLst>
          </p:cNvPr>
          <p:cNvSpPr txBox="1"/>
          <p:nvPr/>
        </p:nvSpPr>
        <p:spPr>
          <a:xfrm>
            <a:off x="701964" y="1253401"/>
            <a:ext cx="11406909" cy="461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the NOX System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Important</a:t>
            </a:r>
            <a:r>
              <a:rPr lang="da-DK" altLang="da-DK" dirty="0">
                <a:latin typeface="Canaro Book"/>
              </a:rPr>
              <a:t> points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Brief introduction of areas, users and profiles/groups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1: Setup </a:t>
            </a:r>
            <a:r>
              <a:rPr lang="da-DK" altLang="da-DK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, Units and IO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2: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extra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(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4) </a:t>
            </a:r>
            <a:r>
              <a:rPr lang="da-DK" altLang="da-DK" dirty="0" err="1">
                <a:latin typeface="Canaro Book"/>
              </a:rPr>
              <a:t>move</a:t>
            </a:r>
            <a:r>
              <a:rPr lang="da-DK" altLang="da-DK" dirty="0">
                <a:latin typeface="Canaro Book"/>
              </a:rPr>
              <a:t> input and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slave </a:t>
            </a:r>
            <a:r>
              <a:rPr lang="da-DK" altLang="da-DK" dirty="0" err="1">
                <a:latin typeface="Canaro Book"/>
              </a:rPr>
              <a:t>settings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3: Access Control </a:t>
            </a:r>
            <a:r>
              <a:rPr lang="da-DK" altLang="da-DK" dirty="0" err="1">
                <a:latin typeface="Canaro Book"/>
              </a:rPr>
              <a:t>setup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using</a:t>
            </a:r>
            <a:r>
              <a:rPr lang="da-DK" altLang="da-DK" dirty="0">
                <a:latin typeface="Canaro Book"/>
              </a:rPr>
              <a:t> CMO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4: Time </a:t>
            </a:r>
            <a:r>
              <a:rPr lang="da-DK" altLang="da-DK" dirty="0" err="1">
                <a:latin typeface="Canaro Book"/>
              </a:rPr>
              <a:t>Profiles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setup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5: Alarm Transmission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Service functions on the control panel and system </a:t>
            </a:r>
            <a:r>
              <a:rPr lang="en-US" altLang="da-DK" dirty="0" err="1">
                <a:latin typeface="Canaro Book"/>
              </a:rPr>
              <a:t>informations</a:t>
            </a:r>
            <a:endParaRPr lang="en-US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Conclusion, evaluation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055544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2</a:t>
            </a:r>
          </a:p>
        </p:txBody>
      </p:sp>
      <p:pic>
        <p:nvPicPr>
          <p:cNvPr id="5" name="Pladsholder til indhold 6" descr="Et billede, der indeholder tekst, kort&#10;&#10;Beskrivelse, der er oprettet med meget høj tiltr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5565" y="1681028"/>
            <a:ext cx="7270155" cy="45675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83127" y="1681028"/>
            <a:ext cx="4292438" cy="414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2" indent="-285750" defTabSz="652463">
              <a:lnSpc>
                <a:spcPct val="10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Server Room (</a:t>
            </a:r>
            <a:r>
              <a:rPr lang="da-DK" altLang="da-DK" sz="1800" dirty="0" err="1">
                <a:latin typeface="Canaro Book"/>
              </a:rPr>
              <a:t>Area</a:t>
            </a:r>
            <a:r>
              <a:rPr lang="da-DK" altLang="da-DK" sz="1800" dirty="0">
                <a:latin typeface="Canaro Book"/>
              </a:rPr>
              <a:t> 4)</a:t>
            </a:r>
          </a:p>
          <a:p>
            <a:pPr marL="460375" lvl="2" indent="-285750" defTabSz="652463">
              <a:lnSpc>
                <a:spcPct val="10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sz="1800" dirty="0" err="1">
                <a:latin typeface="Canaro Book"/>
              </a:rPr>
              <a:t>Move</a:t>
            </a:r>
            <a:r>
              <a:rPr lang="da-DK" altLang="da-DK" sz="1800" dirty="0">
                <a:latin typeface="Canaro Book"/>
              </a:rPr>
              <a:t> the input</a:t>
            </a:r>
          </a:p>
          <a:p>
            <a:pPr marL="460375" lvl="2" indent="-285750" defTabSz="652463">
              <a:lnSpc>
                <a:spcPct val="10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slave </a:t>
            </a:r>
            <a:r>
              <a:rPr lang="da-DK" altLang="da-DK" sz="1800" dirty="0" err="1">
                <a:latin typeface="Canaro Book"/>
              </a:rPr>
              <a:t>settings</a:t>
            </a:r>
            <a:r>
              <a:rPr lang="da-DK" altLang="da-DK" sz="1800" dirty="0">
                <a:latin typeface="Canaro Book"/>
              </a:rPr>
              <a:t> for </a:t>
            </a:r>
            <a:r>
              <a:rPr lang="da-DK" altLang="da-DK" sz="1800" dirty="0" err="1">
                <a:latin typeface="Canaro Book"/>
              </a:rPr>
              <a:t>area</a:t>
            </a:r>
            <a:r>
              <a:rPr lang="da-DK" altLang="da-DK" sz="1800" dirty="0">
                <a:latin typeface="Canaro Book"/>
              </a:rPr>
              <a:t> and </a:t>
            </a:r>
            <a:r>
              <a:rPr lang="da-DK" altLang="da-DK" sz="1800" dirty="0" err="1">
                <a:latin typeface="Canaro Book"/>
              </a:rPr>
              <a:t>door</a:t>
            </a:r>
            <a:endParaRPr lang="da-DK" altLang="da-DK" sz="1800" dirty="0">
              <a:latin typeface="Canaro Book"/>
            </a:endParaRPr>
          </a:p>
        </p:txBody>
      </p:sp>
    </p:spTree>
    <p:extLst>
      <p:ext uri="{BB962C8B-B14F-4D97-AF65-F5344CB8AC3E}">
        <p14:creationId xmlns:p14="http://schemas.microsoft.com/office/powerpoint/2010/main" val="4116498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4" name="Tekstfelt 5">
            <a:extLst>
              <a:ext uri="{FF2B5EF4-FFF2-40B4-BE49-F238E27FC236}">
                <a16:creationId xmlns:a16="http://schemas.microsoft.com/office/drawing/2014/main" id="{056364A2-0F3D-5418-AC5C-F5294321D733}"/>
              </a:ext>
            </a:extLst>
          </p:cNvPr>
          <p:cNvSpPr txBox="1"/>
          <p:nvPr/>
        </p:nvSpPr>
        <p:spPr>
          <a:xfrm>
            <a:off x="701964" y="1253401"/>
            <a:ext cx="11406909" cy="461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the NOX System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Important</a:t>
            </a:r>
            <a:r>
              <a:rPr lang="da-DK" altLang="da-DK" dirty="0">
                <a:latin typeface="Canaro Book"/>
              </a:rPr>
              <a:t> points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Brief introduction of areas, users and profiles/groups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1: Setup </a:t>
            </a:r>
            <a:r>
              <a:rPr lang="da-DK" altLang="da-DK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, Units and IO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2: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extra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(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4) </a:t>
            </a:r>
            <a:r>
              <a:rPr lang="da-DK" altLang="da-DK" dirty="0" err="1">
                <a:latin typeface="Canaro Book"/>
              </a:rPr>
              <a:t>move</a:t>
            </a:r>
            <a:r>
              <a:rPr lang="da-DK" altLang="da-DK" dirty="0">
                <a:latin typeface="Canaro Book"/>
              </a:rPr>
              <a:t> input and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slave </a:t>
            </a:r>
            <a:r>
              <a:rPr lang="da-DK" altLang="da-DK" dirty="0" err="1">
                <a:latin typeface="Canaro Book"/>
              </a:rPr>
              <a:t>settings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3: Access Control </a:t>
            </a:r>
            <a:r>
              <a:rPr lang="da-DK" altLang="da-DK" dirty="0" err="1">
                <a:latin typeface="Canaro Book"/>
              </a:rPr>
              <a:t>setup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using</a:t>
            </a:r>
            <a:r>
              <a:rPr lang="da-DK" altLang="da-DK" dirty="0">
                <a:latin typeface="Canaro Book"/>
              </a:rPr>
              <a:t> CMO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4: Time </a:t>
            </a:r>
            <a:r>
              <a:rPr lang="da-DK" altLang="da-DK" dirty="0" err="1">
                <a:latin typeface="Canaro Book"/>
              </a:rPr>
              <a:t>Profiles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setup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5: Alarm Transmission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Service functions on the control panel and system </a:t>
            </a:r>
            <a:r>
              <a:rPr lang="en-US" altLang="da-DK" dirty="0" err="1">
                <a:latin typeface="Canaro Book"/>
              </a:rPr>
              <a:t>informations</a:t>
            </a:r>
            <a:endParaRPr lang="en-US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Conclusion, evaluation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833129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3</a:t>
            </a:r>
          </a:p>
        </p:txBody>
      </p:sp>
      <p:pic>
        <p:nvPicPr>
          <p:cNvPr id="5" name="Pladsholder til indhold 6" descr="Et billede, der indeholder tekst, kort&#10;&#10;Beskrivelse, der er oprettet med meget høj tiltr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081" y="1633991"/>
            <a:ext cx="7157268" cy="4501722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90526" y="1297122"/>
            <a:ext cx="6816724" cy="24884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Overview of CMO </a:t>
            </a:r>
            <a:r>
              <a:rPr lang="da-DK" altLang="da-DK" sz="1800" dirty="0" err="1">
                <a:latin typeface="Canaro Book"/>
              </a:rPr>
              <a:t>settings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Overview of CMO templates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area</a:t>
            </a:r>
            <a:r>
              <a:rPr lang="da-DK" altLang="da-DK" sz="1800" dirty="0">
                <a:latin typeface="Canaro Book"/>
              </a:rPr>
              <a:t>: </a:t>
            </a: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Entrance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/>
              <a:t>Overview of User </a:t>
            </a:r>
            <a:r>
              <a:rPr lang="da-DK" altLang="da-DK" sz="1800" dirty="0" err="1"/>
              <a:t>Profiles</a:t>
            </a:r>
            <a:endParaRPr lang="da-DK" altLang="da-DK" sz="1800" dirty="0"/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/>
              <a:t>Create</a:t>
            </a:r>
            <a:r>
              <a:rPr lang="da-DK" altLang="da-DK" sz="1800" dirty="0"/>
              <a:t> a Storage User </a:t>
            </a:r>
            <a:r>
              <a:rPr lang="da-DK" altLang="da-DK" sz="1800" dirty="0" err="1"/>
              <a:t>Profile</a:t>
            </a:r>
            <a:br>
              <a:rPr lang="da-DK" altLang="da-DK" sz="1800" dirty="0"/>
            </a:br>
            <a:endParaRPr lang="da-DK" altLang="da-DK" sz="1800" dirty="0"/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Access by Card </a:t>
            </a:r>
            <a:r>
              <a:rPr lang="da-DK" altLang="da-DK" sz="1800" dirty="0" err="1">
                <a:latin typeface="Canaro Book"/>
              </a:rPr>
              <a:t>only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Access by Card + PIN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</p:txBody>
      </p:sp>
    </p:spTree>
    <p:extLst>
      <p:ext uri="{BB962C8B-B14F-4D97-AF65-F5344CB8AC3E}">
        <p14:creationId xmlns:p14="http://schemas.microsoft.com/office/powerpoint/2010/main" val="1128287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3</a:t>
            </a:r>
          </a:p>
        </p:txBody>
      </p:sp>
      <p:pic>
        <p:nvPicPr>
          <p:cNvPr id="5" name="Pladsholder til indhold 6" descr="Et billede, der indeholder tekst, kort&#10;&#10;Beskrivelse, der er oprettet med meget høj tiltr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4303" y="1633991"/>
            <a:ext cx="7129046" cy="448290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41149E96-7232-208E-C9FD-F2F001A0D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6" y="1297122"/>
            <a:ext cx="6816724" cy="24884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Overview of CMO </a:t>
            </a:r>
            <a:r>
              <a:rPr lang="da-DK" altLang="da-DK" sz="1800" dirty="0" err="1">
                <a:latin typeface="Canaro Book"/>
              </a:rPr>
              <a:t>settings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Overview of CMO templates</a:t>
            </a: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area</a:t>
            </a:r>
            <a:r>
              <a:rPr lang="da-DK" altLang="da-DK" sz="1800" dirty="0">
                <a:latin typeface="Canaro Book"/>
              </a:rPr>
              <a:t>: </a:t>
            </a: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Entrance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/>
              <a:t>Overview of User </a:t>
            </a:r>
            <a:r>
              <a:rPr lang="da-DK" altLang="da-DK" sz="1800" dirty="0" err="1"/>
              <a:t>Profiles</a:t>
            </a:r>
            <a:endParaRPr lang="da-DK" altLang="da-DK" sz="1800" dirty="0"/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/>
              <a:t>Create</a:t>
            </a:r>
            <a:r>
              <a:rPr lang="da-DK" altLang="da-DK" sz="1800" dirty="0"/>
              <a:t> a Storage User </a:t>
            </a:r>
            <a:r>
              <a:rPr lang="da-DK" altLang="da-DK" sz="1800" dirty="0" err="1"/>
              <a:t>Profile</a:t>
            </a:r>
            <a:br>
              <a:rPr lang="da-DK" altLang="da-DK" sz="1800" dirty="0"/>
            </a:br>
            <a:endParaRPr lang="da-DK" altLang="da-DK" sz="1800" dirty="0"/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Access by Card </a:t>
            </a:r>
            <a:r>
              <a:rPr lang="da-DK" altLang="da-DK" sz="1800" dirty="0" err="1">
                <a:latin typeface="Canaro Book"/>
              </a:rPr>
              <a:t>only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Access by Card + PIN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</p:txBody>
      </p:sp>
    </p:spTree>
    <p:extLst>
      <p:ext uri="{BB962C8B-B14F-4D97-AF65-F5344CB8AC3E}">
        <p14:creationId xmlns:p14="http://schemas.microsoft.com/office/powerpoint/2010/main" val="1350749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3</a:t>
            </a:r>
          </a:p>
        </p:txBody>
      </p:sp>
      <p:pic>
        <p:nvPicPr>
          <p:cNvPr id="5" name="Pladsholder til indhold 6" descr="Et billede, der indeholder tekst, kort&#10;&#10;Beskrivelse, der er oprettet med meget høj tiltr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3119" y="1633991"/>
            <a:ext cx="7091415" cy="445468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26B29D43-CD4F-F24D-D4C4-2DBF13AD0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6" y="1297122"/>
            <a:ext cx="6816724" cy="50122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Overview of CMO </a:t>
            </a:r>
            <a:r>
              <a:rPr lang="da-DK" altLang="da-DK" sz="1800" dirty="0" err="1">
                <a:latin typeface="Canaro Book"/>
              </a:rPr>
              <a:t>settings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Overview of CMO templates</a:t>
            </a: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area</a:t>
            </a:r>
            <a:r>
              <a:rPr lang="da-DK" altLang="da-DK" sz="1800" dirty="0">
                <a:latin typeface="Canaro Book"/>
              </a:rPr>
              <a:t>: </a:t>
            </a: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Entrance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/>
              <a:t>Overview of User </a:t>
            </a:r>
            <a:r>
              <a:rPr lang="da-DK" altLang="da-DK" sz="1800" dirty="0" err="1"/>
              <a:t>Profiles</a:t>
            </a:r>
            <a:endParaRPr lang="da-DK" altLang="da-DK" sz="1800" dirty="0"/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/>
              <a:t>Create</a:t>
            </a:r>
            <a:r>
              <a:rPr lang="da-DK" altLang="da-DK" sz="1800" dirty="0"/>
              <a:t> a Storage User </a:t>
            </a:r>
            <a:r>
              <a:rPr lang="da-DK" altLang="da-DK" sz="1800" dirty="0" err="1"/>
              <a:t>Profile</a:t>
            </a:r>
            <a:br>
              <a:rPr lang="da-DK" altLang="da-DK" sz="1800" dirty="0"/>
            </a:br>
            <a:endParaRPr lang="da-DK" altLang="da-DK" sz="1800" dirty="0"/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Access by Card </a:t>
            </a:r>
            <a:r>
              <a:rPr lang="da-DK" altLang="da-DK" sz="1800" dirty="0" err="1">
                <a:latin typeface="Canaro Book"/>
              </a:rPr>
              <a:t>only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Access by Card + PIN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r>
              <a:rPr lang="da-DK" altLang="da-DK" sz="1800" dirty="0">
                <a:latin typeface="Canaro Book"/>
              </a:rPr>
              <a:t>Try </a:t>
            </a:r>
            <a:r>
              <a:rPr lang="da-DK" altLang="da-DK" sz="1800" dirty="0" err="1">
                <a:latin typeface="Canaro Book"/>
              </a:rPr>
              <a:t>using</a:t>
            </a:r>
            <a:r>
              <a:rPr lang="da-DK" altLang="da-DK" sz="1800" dirty="0">
                <a:latin typeface="Canaro Book"/>
              </a:rPr>
              <a:t> the template for </a:t>
            </a:r>
            <a:r>
              <a:rPr lang="da-DK" altLang="da-DK" sz="1800" dirty="0" err="1">
                <a:latin typeface="Canaro Book"/>
              </a:rPr>
              <a:t>setting</a:t>
            </a:r>
            <a:r>
              <a:rPr lang="da-DK" altLang="da-DK" sz="1800" dirty="0">
                <a:latin typeface="Canaro Book"/>
              </a:rPr>
              <a:t>: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r>
              <a:rPr lang="da-DK" altLang="da-DK" sz="1800" dirty="0">
                <a:latin typeface="Canaro Book"/>
              </a:rPr>
              <a:t>Access with Card </a:t>
            </a:r>
            <a:r>
              <a:rPr lang="da-DK" altLang="da-DK" sz="1800" dirty="0" err="1">
                <a:latin typeface="Canaro Book"/>
              </a:rPr>
              <a:t>only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if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disarmed</a:t>
            </a:r>
            <a:r>
              <a:rPr lang="da-DK" altLang="da-DK" sz="1800" dirty="0">
                <a:latin typeface="Canaro Book"/>
              </a:rPr>
              <a:t>, </a:t>
            </a:r>
            <a:br>
              <a:rPr lang="da-DK" altLang="da-DK" sz="1800" dirty="0">
                <a:latin typeface="Canaro Book"/>
              </a:rPr>
            </a:br>
            <a:r>
              <a:rPr lang="da-DK" altLang="da-DK" sz="1800" dirty="0" err="1">
                <a:latin typeface="Canaro Book"/>
              </a:rPr>
              <a:t>if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armed</a:t>
            </a:r>
            <a:r>
              <a:rPr lang="da-DK" altLang="da-DK" sz="1800" dirty="0">
                <a:latin typeface="Canaro Book"/>
              </a:rPr>
              <a:t> Card + PIN,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r>
              <a:rPr lang="da-DK" altLang="da-DK" sz="1800" dirty="0">
                <a:latin typeface="Canaro Book"/>
              </a:rPr>
              <a:t>Card + PIN </a:t>
            </a:r>
            <a:r>
              <a:rPr lang="da-DK" altLang="da-DK" sz="1800" dirty="0" err="1">
                <a:latin typeface="Canaro Book"/>
              </a:rPr>
              <a:t>also</a:t>
            </a:r>
            <a:r>
              <a:rPr lang="da-DK" altLang="da-DK" sz="1800" dirty="0">
                <a:latin typeface="Canaro Book"/>
              </a:rPr>
              <a:t> starts </a:t>
            </a:r>
            <a:r>
              <a:rPr lang="da-DK" altLang="da-DK" sz="1800" dirty="0" err="1">
                <a:latin typeface="Canaro Book"/>
              </a:rPr>
              <a:t>Diarmed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Entry</a:t>
            </a:r>
            <a:r>
              <a:rPr lang="da-DK" altLang="da-DK" sz="1800" dirty="0">
                <a:latin typeface="Canaro Book"/>
              </a:rPr>
              <a:t> time.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r>
              <a:rPr lang="da-DK" altLang="da-DK" sz="1800" dirty="0">
                <a:latin typeface="Canaro Book"/>
              </a:rPr>
              <a:t>Note </a:t>
            </a:r>
            <a:r>
              <a:rPr lang="da-DK" altLang="da-DK" sz="1800" dirty="0" err="1">
                <a:latin typeface="Canaro Book"/>
              </a:rPr>
              <a:t>that</a:t>
            </a:r>
            <a:r>
              <a:rPr lang="da-DK" altLang="da-DK" sz="1800" dirty="0">
                <a:latin typeface="Canaro Book"/>
              </a:rPr>
              <a:t> the input of the </a:t>
            </a: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now</a:t>
            </a:r>
            <a:br>
              <a:rPr lang="da-DK" altLang="da-DK" sz="1800" dirty="0">
                <a:latin typeface="Canaro Book"/>
              </a:rPr>
            </a:br>
            <a:r>
              <a:rPr lang="da-DK" altLang="da-DK" sz="1800" dirty="0">
                <a:latin typeface="Canaro Book"/>
              </a:rPr>
              <a:t>is a part of the </a:t>
            </a:r>
            <a:r>
              <a:rPr lang="da-DK" altLang="da-DK" sz="1800" dirty="0" err="1">
                <a:latin typeface="Canaro Book"/>
              </a:rPr>
              <a:t>intrusion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function</a:t>
            </a:r>
            <a:r>
              <a:rPr lang="da-DK" altLang="da-DK" sz="1800" dirty="0">
                <a:latin typeface="Canaro Book"/>
              </a:rPr>
              <a:t>.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</p:txBody>
      </p:sp>
    </p:spTree>
    <p:extLst>
      <p:ext uri="{BB962C8B-B14F-4D97-AF65-F5344CB8AC3E}">
        <p14:creationId xmlns:p14="http://schemas.microsoft.com/office/powerpoint/2010/main" val="1394738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5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System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Topology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83127" y="1222177"/>
            <a:ext cx="1202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ct val="0"/>
              </a:spcAft>
            </a:pPr>
            <a:r>
              <a:rPr lang="da-DK" altLang="da-DK" sz="2400" dirty="0">
                <a:latin typeface="Canaro Book"/>
              </a:rPr>
              <a:t>A </a:t>
            </a:r>
            <a:r>
              <a:rPr lang="da-DK" altLang="da-DK" sz="2400" dirty="0" err="1">
                <a:latin typeface="Canaro Book"/>
              </a:rPr>
              <a:t>flexable</a:t>
            </a:r>
            <a:r>
              <a:rPr lang="da-DK" altLang="da-DK" sz="2400" dirty="0">
                <a:latin typeface="Canaro Book"/>
              </a:rPr>
              <a:t> </a:t>
            </a:r>
            <a:r>
              <a:rPr lang="da-DK" altLang="da-DK" sz="2400" dirty="0" err="1">
                <a:latin typeface="Canaro Book"/>
              </a:rPr>
              <a:t>integrated</a:t>
            </a:r>
            <a:r>
              <a:rPr lang="da-DK" altLang="da-DK" sz="2400" dirty="0">
                <a:latin typeface="Canaro Book"/>
              </a:rPr>
              <a:t> system for </a:t>
            </a:r>
            <a:r>
              <a:rPr lang="da-DK" altLang="da-DK" sz="2400" dirty="0" err="1">
                <a:latin typeface="Canaro Book"/>
              </a:rPr>
              <a:t>intrusion</a:t>
            </a:r>
            <a:r>
              <a:rPr lang="da-DK" altLang="da-DK" sz="2400" dirty="0">
                <a:latin typeface="Canaro Book"/>
              </a:rPr>
              <a:t>, </a:t>
            </a:r>
            <a:r>
              <a:rPr lang="da-DK" altLang="da-DK" sz="2400" dirty="0" err="1">
                <a:latin typeface="Canaro Book"/>
              </a:rPr>
              <a:t>access</a:t>
            </a:r>
            <a:r>
              <a:rPr lang="da-DK" altLang="da-DK" sz="2400" dirty="0">
                <a:latin typeface="Canaro Book"/>
              </a:rPr>
              <a:t> </a:t>
            </a:r>
            <a:r>
              <a:rPr lang="da-DK" altLang="da-DK" sz="2400" dirty="0" err="1">
                <a:latin typeface="Canaro Book"/>
              </a:rPr>
              <a:t>control</a:t>
            </a:r>
            <a:r>
              <a:rPr lang="da-DK" altLang="da-DK" sz="2400" dirty="0">
                <a:latin typeface="Canaro Book"/>
              </a:rPr>
              <a:t> and </a:t>
            </a:r>
            <a:r>
              <a:rPr lang="da-DK" altLang="da-DK" sz="2400" dirty="0" err="1">
                <a:latin typeface="Canaro Book"/>
              </a:rPr>
              <a:t>building</a:t>
            </a:r>
            <a:r>
              <a:rPr lang="da-DK" altLang="da-DK" sz="2400" dirty="0">
                <a:latin typeface="Canaro Book"/>
              </a:rPr>
              <a:t> management</a:t>
            </a:r>
            <a:endParaRPr lang="sv-SE" altLang="da-DK" sz="2400" dirty="0">
              <a:latin typeface="Canaro Book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1073550" y="1774766"/>
            <a:ext cx="1103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0"/>
              </a:spcAft>
            </a:pPr>
            <a:r>
              <a:rPr lang="da-DK" altLang="da-DK" sz="2400" b="1" dirty="0" err="1">
                <a:latin typeface="Canaro Book"/>
              </a:rPr>
              <a:t>Example</a:t>
            </a:r>
            <a:r>
              <a:rPr lang="da-DK" altLang="da-DK" sz="2400" b="1" dirty="0">
                <a:latin typeface="Canaro Book"/>
              </a:rPr>
              <a:t> of </a:t>
            </a:r>
            <a:r>
              <a:rPr lang="da-DK" altLang="da-DK" sz="2400" b="1" dirty="0" err="1">
                <a:latin typeface="Canaro Book"/>
              </a:rPr>
              <a:t>structure</a:t>
            </a:r>
            <a:endParaRPr lang="da-DK" altLang="da-DK" sz="2400" b="1" dirty="0">
              <a:latin typeface="Canaro Book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1642699" y="3531927"/>
            <a:ext cx="6167" cy="1460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6" y="4054749"/>
            <a:ext cx="1720262" cy="2384347"/>
          </a:xfrm>
          <a:prstGeom prst="rect">
            <a:avLst/>
          </a:prstGeom>
        </p:spPr>
      </p:pic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1651482" y="4984807"/>
            <a:ext cx="3667509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cxnSp>
        <p:nvCxnSpPr>
          <p:cNvPr id="31" name="Lige forbindelse 30"/>
          <p:cNvCxnSpPr>
            <a:cxnSpLocks noChangeShapeType="1"/>
          </p:cNvCxnSpPr>
          <p:nvPr/>
        </p:nvCxnSpPr>
        <p:spPr bwMode="auto">
          <a:xfrm flipH="1">
            <a:off x="5020541" y="4886382"/>
            <a:ext cx="29845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Lige forbindelse 33"/>
          <p:cNvCxnSpPr>
            <a:cxnSpLocks noChangeShapeType="1"/>
          </p:cNvCxnSpPr>
          <p:nvPr/>
        </p:nvCxnSpPr>
        <p:spPr bwMode="auto">
          <a:xfrm flipH="1">
            <a:off x="5020541" y="5072120"/>
            <a:ext cx="29845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Lige forbindelse 34"/>
          <p:cNvCxnSpPr>
            <a:cxnSpLocks noChangeShapeType="1"/>
          </p:cNvCxnSpPr>
          <p:nvPr/>
        </p:nvCxnSpPr>
        <p:spPr bwMode="auto">
          <a:xfrm>
            <a:off x="5020541" y="5064500"/>
            <a:ext cx="0" cy="1193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2" name="Billed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23" y="5228168"/>
            <a:ext cx="1196362" cy="1303035"/>
          </a:xfrm>
          <a:prstGeom prst="rect">
            <a:avLst/>
          </a:prstGeom>
        </p:spPr>
      </p:pic>
      <p:cxnSp>
        <p:nvCxnSpPr>
          <p:cNvPr id="36" name="Lige forbindelse 35"/>
          <p:cNvCxnSpPr>
            <a:cxnSpLocks noChangeShapeType="1"/>
          </p:cNvCxnSpPr>
          <p:nvPr/>
        </p:nvCxnSpPr>
        <p:spPr bwMode="auto">
          <a:xfrm flipH="1">
            <a:off x="3374304" y="6251315"/>
            <a:ext cx="1646237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Lige forbindelse 36"/>
          <p:cNvCxnSpPr>
            <a:cxnSpLocks noChangeShapeType="1"/>
          </p:cNvCxnSpPr>
          <p:nvPr/>
        </p:nvCxnSpPr>
        <p:spPr bwMode="auto">
          <a:xfrm flipV="1">
            <a:off x="3374304" y="609129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Lige forbindelse 37"/>
          <p:cNvCxnSpPr>
            <a:cxnSpLocks noChangeShapeType="1"/>
          </p:cNvCxnSpPr>
          <p:nvPr/>
        </p:nvCxnSpPr>
        <p:spPr bwMode="auto">
          <a:xfrm flipH="1">
            <a:off x="2321406" y="6251315"/>
            <a:ext cx="105289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" name="Billed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25" y="5171277"/>
            <a:ext cx="1121504" cy="1537954"/>
          </a:xfrm>
          <a:prstGeom prst="rect">
            <a:avLst/>
          </a:prstGeom>
        </p:spPr>
      </p:pic>
      <p:pic>
        <p:nvPicPr>
          <p:cNvPr id="45" name="Billed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50" y="2504132"/>
            <a:ext cx="1097391" cy="1275129"/>
          </a:xfrm>
          <a:prstGeom prst="rect">
            <a:avLst/>
          </a:prstGeom>
        </p:spPr>
      </p:pic>
      <p:pic>
        <p:nvPicPr>
          <p:cNvPr id="46" name="Billed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04" y="2637587"/>
            <a:ext cx="1196362" cy="1303035"/>
          </a:xfrm>
          <a:prstGeom prst="rect">
            <a:avLst/>
          </a:prstGeom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2621083" y="3513195"/>
            <a:ext cx="0" cy="2587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47" name="Billed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77" y="2631830"/>
            <a:ext cx="1179044" cy="1308792"/>
          </a:xfrm>
          <a:prstGeom prst="rect">
            <a:avLst/>
          </a:prstGeom>
        </p:spPr>
      </p:pic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3808431" y="3513195"/>
            <a:ext cx="0" cy="2587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1642058" y="3771957"/>
            <a:ext cx="2173994" cy="7304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48" name="Billed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87" y="2631830"/>
            <a:ext cx="1179044" cy="1308792"/>
          </a:xfrm>
          <a:prstGeom prst="rect">
            <a:avLst/>
          </a:prstGeom>
        </p:spPr>
      </p:pic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5020541" y="3513194"/>
            <a:ext cx="0" cy="279399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cxnSp>
        <p:nvCxnSpPr>
          <p:cNvPr id="32" name="Lige forbindelse 31"/>
          <p:cNvCxnSpPr>
            <a:cxnSpLocks noChangeShapeType="1"/>
          </p:cNvCxnSpPr>
          <p:nvPr/>
        </p:nvCxnSpPr>
        <p:spPr bwMode="auto">
          <a:xfrm>
            <a:off x="5020541" y="3790689"/>
            <a:ext cx="0" cy="1103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" name="Billede 4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359">
            <a:off x="5903044" y="2672391"/>
            <a:ext cx="1160766" cy="1229548"/>
          </a:xfrm>
          <a:prstGeom prst="rect">
            <a:avLst/>
          </a:prstGeom>
        </p:spPr>
      </p:pic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6240780" y="3513195"/>
            <a:ext cx="3534" cy="27801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0" name="Billede 4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62" y="2660959"/>
            <a:ext cx="1151047" cy="1279663"/>
          </a:xfrm>
          <a:prstGeom prst="rect">
            <a:avLst/>
          </a:prstGeom>
        </p:spPr>
      </p:pic>
      <p:sp>
        <p:nvSpPr>
          <p:cNvPr id="19" name="Line 20"/>
          <p:cNvSpPr>
            <a:spLocks noChangeShapeType="1"/>
          </p:cNvSpPr>
          <p:nvPr/>
        </p:nvSpPr>
        <p:spPr bwMode="auto">
          <a:xfrm flipV="1">
            <a:off x="8830937" y="3513195"/>
            <a:ext cx="0" cy="269874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V="1">
            <a:off x="9184556" y="3513195"/>
            <a:ext cx="2616" cy="266066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9176937" y="3785293"/>
            <a:ext cx="484565" cy="59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baseline="-25000"/>
          </a:p>
        </p:txBody>
      </p:sp>
      <p:pic>
        <p:nvPicPr>
          <p:cNvPr id="51" name="Billed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76" y="2651994"/>
            <a:ext cx="1182032" cy="1276756"/>
          </a:xfrm>
          <a:prstGeom prst="rect">
            <a:avLst/>
          </a:prstGeom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H="1" flipV="1">
            <a:off x="7530283" y="3513195"/>
            <a:ext cx="182" cy="266066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5020541" y="3783069"/>
            <a:ext cx="3818659" cy="2224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54" name="Tekstfelt 53"/>
          <p:cNvSpPr txBox="1"/>
          <p:nvPr/>
        </p:nvSpPr>
        <p:spPr>
          <a:xfrm>
            <a:off x="2410773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naro Book"/>
              </a:rPr>
              <a:t>CMU</a:t>
            </a:r>
          </a:p>
        </p:txBody>
      </p:sp>
      <p:sp>
        <p:nvSpPr>
          <p:cNvPr id="55" name="Tekstfelt 54"/>
          <p:cNvSpPr txBox="1"/>
          <p:nvPr/>
        </p:nvSpPr>
        <p:spPr>
          <a:xfrm>
            <a:off x="3600868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naro Book"/>
              </a:rPr>
              <a:t>IO4</a:t>
            </a:r>
          </a:p>
        </p:txBody>
      </p:sp>
      <p:sp>
        <p:nvSpPr>
          <p:cNvPr id="56" name="Tekstfelt 55"/>
          <p:cNvSpPr txBox="1"/>
          <p:nvPr/>
        </p:nvSpPr>
        <p:spPr>
          <a:xfrm>
            <a:off x="4854081" y="2386145"/>
            <a:ext cx="80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naro Book"/>
              </a:rPr>
              <a:t>THS</a:t>
            </a:r>
          </a:p>
        </p:txBody>
      </p:sp>
      <p:sp>
        <p:nvSpPr>
          <p:cNvPr id="57" name="Tekstfelt 56"/>
          <p:cNvSpPr txBox="1"/>
          <p:nvPr/>
        </p:nvSpPr>
        <p:spPr>
          <a:xfrm>
            <a:off x="6066877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naro Book"/>
              </a:rPr>
              <a:t>IO1</a:t>
            </a:r>
          </a:p>
        </p:txBody>
      </p:sp>
      <p:sp>
        <p:nvSpPr>
          <p:cNvPr id="58" name="Tekstfelt 57"/>
          <p:cNvSpPr txBox="1"/>
          <p:nvPr/>
        </p:nvSpPr>
        <p:spPr>
          <a:xfrm>
            <a:off x="7359402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naro Book"/>
              </a:rPr>
              <a:t>RE4</a:t>
            </a:r>
          </a:p>
        </p:txBody>
      </p:sp>
      <p:sp>
        <p:nvSpPr>
          <p:cNvPr id="59" name="Tekstfelt 58"/>
          <p:cNvSpPr txBox="1"/>
          <p:nvPr/>
        </p:nvSpPr>
        <p:spPr>
          <a:xfrm>
            <a:off x="8638446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naro Book"/>
              </a:rPr>
              <a:t>RPT</a:t>
            </a:r>
          </a:p>
        </p:txBody>
      </p:sp>
      <p:sp>
        <p:nvSpPr>
          <p:cNvPr id="60" name="Tekstfelt 59"/>
          <p:cNvSpPr txBox="1"/>
          <p:nvPr/>
        </p:nvSpPr>
        <p:spPr>
          <a:xfrm>
            <a:off x="6815116" y="4234788"/>
            <a:ext cx="3335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 dirty="0">
                <a:latin typeface="Canaro Book"/>
              </a:rPr>
              <a:t>4000 </a:t>
            </a:r>
            <a:r>
              <a:rPr lang="da-DK" baseline="30000" dirty="0" err="1">
                <a:latin typeface="Canaro Book"/>
              </a:rPr>
              <a:t>areas</a:t>
            </a:r>
            <a:endParaRPr lang="da-DK" baseline="30000" dirty="0">
              <a:latin typeface="Canaro Book"/>
            </a:endParaRP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 dirty="0">
                <a:latin typeface="Canaro Book"/>
              </a:rPr>
              <a:t>100.000 users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 dirty="0">
                <a:latin typeface="Canaro Book"/>
              </a:rPr>
              <a:t>3 </a:t>
            </a:r>
            <a:r>
              <a:rPr lang="da-DK" baseline="30000" dirty="0" err="1">
                <a:latin typeface="Canaro Book"/>
              </a:rPr>
              <a:t>pcs</a:t>
            </a:r>
            <a:r>
              <a:rPr lang="da-DK" baseline="30000" dirty="0">
                <a:latin typeface="Canaro Book"/>
              </a:rPr>
              <a:t>. RS485 bus per central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 dirty="0">
                <a:latin typeface="Canaro Book"/>
              </a:rPr>
              <a:t>10.000 inputs per system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 dirty="0">
                <a:latin typeface="Canaro Book"/>
              </a:rPr>
              <a:t>75 </a:t>
            </a:r>
            <a:r>
              <a:rPr lang="da-DK" baseline="30000" dirty="0" err="1">
                <a:latin typeface="Canaro Book"/>
              </a:rPr>
              <a:t>doors</a:t>
            </a:r>
            <a:r>
              <a:rPr lang="da-DK" baseline="30000" dirty="0">
                <a:latin typeface="Canaro Book"/>
              </a:rPr>
              <a:t> per central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 dirty="0">
                <a:latin typeface="Canaro Book"/>
              </a:rPr>
              <a:t>Wireless </a:t>
            </a:r>
            <a:r>
              <a:rPr lang="da-DK" baseline="30000" dirty="0" err="1">
                <a:latin typeface="Canaro Book"/>
              </a:rPr>
              <a:t>doors</a:t>
            </a:r>
            <a:r>
              <a:rPr lang="da-DK" baseline="30000" dirty="0">
                <a:latin typeface="Canaro Book"/>
              </a:rPr>
              <a:t>, </a:t>
            </a:r>
            <a:r>
              <a:rPr lang="da-DK" baseline="30000" dirty="0" err="1">
                <a:latin typeface="Canaro Book"/>
              </a:rPr>
              <a:t>if</a:t>
            </a:r>
            <a:r>
              <a:rPr lang="da-DK" baseline="30000" dirty="0">
                <a:latin typeface="Canaro Book"/>
              </a:rPr>
              <a:t> </a:t>
            </a:r>
            <a:r>
              <a:rPr lang="da-DK" baseline="30000" dirty="0" err="1">
                <a:latin typeface="Canaro Book"/>
              </a:rPr>
              <a:t>many</a:t>
            </a:r>
            <a:r>
              <a:rPr lang="da-DK" baseline="30000" dirty="0">
                <a:latin typeface="Canaro Book"/>
              </a:rPr>
              <a:t> </a:t>
            </a:r>
            <a:r>
              <a:rPr lang="da-DK" baseline="30000" dirty="0" err="1">
                <a:latin typeface="Canaro Book"/>
              </a:rPr>
              <a:t>doors</a:t>
            </a:r>
            <a:r>
              <a:rPr lang="da-DK" baseline="30000" dirty="0">
                <a:latin typeface="Canaro Book"/>
              </a:rPr>
              <a:t> </a:t>
            </a:r>
            <a:r>
              <a:rPr lang="da-DK" baseline="30000" dirty="0" err="1">
                <a:latin typeface="Canaro Book"/>
              </a:rPr>
              <a:t>are</a:t>
            </a:r>
            <a:r>
              <a:rPr lang="da-DK" baseline="30000" dirty="0">
                <a:latin typeface="Canaro Book"/>
              </a:rPr>
              <a:t> </a:t>
            </a:r>
            <a:r>
              <a:rPr lang="da-DK" baseline="30000" dirty="0" err="1">
                <a:latin typeface="Canaro Book"/>
              </a:rPr>
              <a:t>required</a:t>
            </a:r>
            <a:r>
              <a:rPr lang="da-DK" baseline="30000" dirty="0">
                <a:latin typeface="Canaro Book"/>
              </a:rPr>
              <a:t>, </a:t>
            </a:r>
            <a:r>
              <a:rPr lang="da-DK" baseline="30000" dirty="0" err="1">
                <a:latin typeface="Canaro Book"/>
              </a:rPr>
              <a:t>use</a:t>
            </a:r>
            <a:r>
              <a:rPr lang="da-DK" baseline="30000" dirty="0">
                <a:latin typeface="Canaro Book"/>
              </a:rPr>
              <a:t> a </a:t>
            </a:r>
            <a:r>
              <a:rPr lang="da-DK" baseline="30000" dirty="0" err="1">
                <a:latin typeface="Canaro Book"/>
              </a:rPr>
              <a:t>dedicated</a:t>
            </a:r>
            <a:r>
              <a:rPr lang="da-DK" baseline="30000" dirty="0">
                <a:latin typeface="Canaro Book"/>
              </a:rPr>
              <a:t> central (20+)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 dirty="0">
                <a:latin typeface="Canaro Book"/>
              </a:rPr>
              <a:t>Max. 30 gatenodes per central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 dirty="0">
                <a:latin typeface="Canaro Book"/>
              </a:rPr>
              <a:t>20 centrals in a </a:t>
            </a:r>
            <a:r>
              <a:rPr lang="da-DK" baseline="30000" dirty="0" err="1">
                <a:latin typeface="Canaro Book"/>
              </a:rPr>
              <a:t>networked</a:t>
            </a:r>
            <a:r>
              <a:rPr lang="da-DK" baseline="30000" dirty="0">
                <a:latin typeface="Canaro Book"/>
              </a:rPr>
              <a:t> </a:t>
            </a:r>
            <a:r>
              <a:rPr lang="da-DK" baseline="30000" dirty="0" err="1">
                <a:latin typeface="Canaro Book"/>
              </a:rPr>
              <a:t>environment</a:t>
            </a:r>
            <a:endParaRPr lang="da-DK" baseline="30000" dirty="0">
              <a:latin typeface="Canaro Book"/>
            </a:endParaRP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 dirty="0">
                <a:latin typeface="Canaro Book"/>
              </a:rPr>
              <a:t>2 x </a:t>
            </a:r>
            <a:r>
              <a:rPr lang="da-DK" baseline="30000" dirty="0" err="1">
                <a:latin typeface="Canaro Book"/>
              </a:rPr>
              <a:t>ethernet</a:t>
            </a:r>
            <a:r>
              <a:rPr lang="da-DK" baseline="30000" dirty="0">
                <a:latin typeface="Canaro Book"/>
              </a:rPr>
              <a:t> interfaces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0A22B979-4561-4682-AB2D-8D55ED9B4FBE}"/>
              </a:ext>
            </a:extLst>
          </p:cNvPr>
          <p:cNvSpPr txBox="1"/>
          <p:nvPr/>
        </p:nvSpPr>
        <p:spPr>
          <a:xfrm>
            <a:off x="3095289" y="496997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naro Book"/>
              </a:rPr>
              <a:t>CMO</a:t>
            </a:r>
          </a:p>
        </p:txBody>
      </p:sp>
    </p:spTree>
    <p:extLst>
      <p:ext uri="{BB962C8B-B14F-4D97-AF65-F5344CB8AC3E}">
        <p14:creationId xmlns:p14="http://schemas.microsoft.com/office/powerpoint/2010/main" val="279225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4" name="Tekstfelt 5">
            <a:extLst>
              <a:ext uri="{FF2B5EF4-FFF2-40B4-BE49-F238E27FC236}">
                <a16:creationId xmlns:a16="http://schemas.microsoft.com/office/drawing/2014/main" id="{0CD05FF4-9513-C001-7677-BD4A12073C2C}"/>
              </a:ext>
            </a:extLst>
          </p:cNvPr>
          <p:cNvSpPr txBox="1"/>
          <p:nvPr/>
        </p:nvSpPr>
        <p:spPr>
          <a:xfrm>
            <a:off x="701964" y="1253401"/>
            <a:ext cx="11406909" cy="461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the NOX System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Important</a:t>
            </a:r>
            <a:r>
              <a:rPr lang="da-DK" altLang="da-DK" dirty="0">
                <a:latin typeface="Canaro Book"/>
              </a:rPr>
              <a:t> points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Brief introduction of areas, users and profiles/groups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1: Setup </a:t>
            </a:r>
            <a:r>
              <a:rPr lang="da-DK" altLang="da-DK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, Units and IO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2: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extra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(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4) </a:t>
            </a:r>
            <a:r>
              <a:rPr lang="da-DK" altLang="da-DK" dirty="0" err="1">
                <a:latin typeface="Canaro Book"/>
              </a:rPr>
              <a:t>move</a:t>
            </a:r>
            <a:r>
              <a:rPr lang="da-DK" altLang="da-DK" dirty="0">
                <a:latin typeface="Canaro Book"/>
              </a:rPr>
              <a:t> input and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slave </a:t>
            </a:r>
            <a:r>
              <a:rPr lang="da-DK" altLang="da-DK" dirty="0" err="1">
                <a:latin typeface="Canaro Book"/>
              </a:rPr>
              <a:t>settings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3: Access Control </a:t>
            </a:r>
            <a:r>
              <a:rPr lang="da-DK" altLang="da-DK" dirty="0" err="1">
                <a:latin typeface="Canaro Book"/>
              </a:rPr>
              <a:t>setup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using</a:t>
            </a:r>
            <a:r>
              <a:rPr lang="da-DK" altLang="da-DK" dirty="0">
                <a:latin typeface="Canaro Book"/>
              </a:rPr>
              <a:t> CMO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4: Time </a:t>
            </a:r>
            <a:r>
              <a:rPr lang="da-DK" altLang="da-DK" dirty="0" err="1">
                <a:latin typeface="Canaro Book"/>
              </a:rPr>
              <a:t>Profiles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setup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5: Alarm Transmission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Service functions on the control panel and system </a:t>
            </a:r>
            <a:r>
              <a:rPr lang="en-US" altLang="da-DK" dirty="0" err="1">
                <a:latin typeface="Canaro Book"/>
              </a:rPr>
              <a:t>informations</a:t>
            </a:r>
            <a:endParaRPr lang="en-US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Conclusion, evaluation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283784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8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4</a:t>
            </a: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90525" y="1297121"/>
            <a:ext cx="7337269" cy="37209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Overview of Time </a:t>
            </a:r>
            <a:r>
              <a:rPr lang="da-DK" altLang="da-DK" sz="1800" dirty="0" err="1">
                <a:latin typeface="Canaro Book"/>
              </a:rPr>
              <a:t>Profiles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a Time </a:t>
            </a:r>
            <a:r>
              <a:rPr lang="da-DK" altLang="da-DK" sz="1800" dirty="0" err="1">
                <a:latin typeface="Canaro Book"/>
              </a:rPr>
              <a:t>Profile</a:t>
            </a:r>
            <a:r>
              <a:rPr lang="da-DK" altLang="da-DK" sz="1800" dirty="0">
                <a:latin typeface="Canaro Book"/>
              </a:rPr>
              <a:t>: Card </a:t>
            </a:r>
            <a:r>
              <a:rPr lang="da-DK" altLang="da-DK" sz="1800" dirty="0" err="1">
                <a:latin typeface="Canaro Book"/>
              </a:rPr>
              <a:t>Only</a:t>
            </a:r>
            <a:r>
              <a:rPr lang="da-DK" altLang="da-DK" sz="1800" dirty="0">
                <a:latin typeface="Canaro Book"/>
              </a:rPr>
              <a:t> 8 – 16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Limit the </a:t>
            </a:r>
            <a:r>
              <a:rPr lang="da-DK" altLang="da-DK" sz="1800" dirty="0" err="1">
                <a:latin typeface="Canaro Book"/>
              </a:rPr>
              <a:t>setting</a:t>
            </a:r>
            <a:r>
              <a:rPr lang="da-DK" altLang="da-DK" sz="1800" dirty="0">
                <a:latin typeface="Canaro Book"/>
              </a:rPr>
              <a:t> on </a:t>
            </a: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Entrance</a:t>
            </a:r>
            <a:r>
              <a:rPr lang="da-DK" altLang="da-DK" sz="1800" dirty="0">
                <a:latin typeface="Canaro Book"/>
              </a:rPr>
              <a:t> (CMO)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a Time </a:t>
            </a:r>
            <a:r>
              <a:rPr lang="da-DK" altLang="da-DK" sz="1800" dirty="0" err="1">
                <a:latin typeface="Canaro Book"/>
              </a:rPr>
              <a:t>Profile</a:t>
            </a:r>
            <a:r>
              <a:rPr lang="da-DK" altLang="da-DK" sz="1800" dirty="0">
                <a:latin typeface="Canaro Book"/>
              </a:rPr>
              <a:t>: </a:t>
            </a:r>
            <a:r>
              <a:rPr lang="da-DK" altLang="da-DK" sz="1800" dirty="0" err="1">
                <a:latin typeface="Canaro Book"/>
              </a:rPr>
              <a:t>Opening</a:t>
            </a:r>
            <a:r>
              <a:rPr lang="da-DK" altLang="da-DK" sz="1800" dirty="0">
                <a:latin typeface="Canaro Book"/>
              </a:rPr>
              <a:t> hour </a:t>
            </a:r>
            <a:r>
              <a:rPr lang="da-DK" altLang="da-DK" sz="1800" dirty="0" err="1">
                <a:latin typeface="Canaro Book"/>
              </a:rPr>
              <a:t>storage</a:t>
            </a:r>
            <a:r>
              <a:rPr lang="da-DK" altLang="da-DK" sz="1800" dirty="0">
                <a:latin typeface="Canaro Book"/>
              </a:rPr>
              <a:t> 7 - 15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 err="1">
                <a:latin typeface="Canaro Book"/>
              </a:rPr>
              <a:t>Configure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automatic</a:t>
            </a:r>
            <a:r>
              <a:rPr lang="da-DK" altLang="da-DK" sz="1800" dirty="0">
                <a:latin typeface="Canaro Book"/>
              </a:rPr>
              <a:t> open/</a:t>
            </a:r>
            <a:r>
              <a:rPr lang="da-DK" altLang="da-DK" sz="1800" dirty="0" err="1">
                <a:latin typeface="Canaro Book"/>
              </a:rPr>
              <a:t>close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for</a:t>
            </a:r>
            <a:br>
              <a:rPr lang="da-DK" altLang="da-DK" sz="1800" dirty="0">
                <a:latin typeface="Canaro Book"/>
              </a:rPr>
            </a:b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Gate </a:t>
            </a:r>
            <a:r>
              <a:rPr lang="da-DK" altLang="da-DK" sz="1800" dirty="0" err="1">
                <a:latin typeface="Canaro Book"/>
              </a:rPr>
              <a:t>Area</a:t>
            </a:r>
            <a:r>
              <a:rPr lang="da-DK" altLang="da-DK" sz="1800" dirty="0">
                <a:latin typeface="Canaro Book"/>
              </a:rPr>
              <a:t> 6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A3CE9-8592-38EA-2BFE-187AF63FC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100" y="1298448"/>
            <a:ext cx="6513283" cy="47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174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8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4</a:t>
            </a: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90525" y="1297121"/>
            <a:ext cx="7337269" cy="17844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Overview of Time </a:t>
            </a:r>
            <a:r>
              <a:rPr lang="da-DK" altLang="da-DK" sz="1800" dirty="0" err="1">
                <a:latin typeface="Canaro Book"/>
              </a:rPr>
              <a:t>Profiles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a Time </a:t>
            </a:r>
            <a:r>
              <a:rPr lang="da-DK" altLang="da-DK" sz="1800" dirty="0" err="1">
                <a:latin typeface="Canaro Book"/>
              </a:rPr>
              <a:t>Profile</a:t>
            </a:r>
            <a:r>
              <a:rPr lang="da-DK" altLang="da-DK" sz="1800" dirty="0">
                <a:latin typeface="Canaro Book"/>
              </a:rPr>
              <a:t>: Card </a:t>
            </a:r>
            <a:r>
              <a:rPr lang="da-DK" altLang="da-DK" sz="1800" dirty="0" err="1">
                <a:latin typeface="Canaro Book"/>
              </a:rPr>
              <a:t>Only</a:t>
            </a:r>
            <a:r>
              <a:rPr lang="da-DK" altLang="da-DK" sz="1800" dirty="0">
                <a:latin typeface="Canaro Book"/>
              </a:rPr>
              <a:t> 8 – 16</a:t>
            </a: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>
                <a:latin typeface="Canaro Book"/>
              </a:rPr>
              <a:t>Limit the </a:t>
            </a:r>
            <a:r>
              <a:rPr lang="da-DK" altLang="da-DK" sz="1800" dirty="0" err="1">
                <a:latin typeface="Canaro Book"/>
              </a:rPr>
              <a:t>setting</a:t>
            </a:r>
            <a:r>
              <a:rPr lang="da-DK" altLang="da-DK" sz="1800" dirty="0">
                <a:latin typeface="Canaro Book"/>
              </a:rPr>
              <a:t> on </a:t>
            </a: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Entrance</a:t>
            </a:r>
            <a:r>
              <a:rPr lang="da-DK" altLang="da-DK" sz="1800" dirty="0">
                <a:latin typeface="Canaro Book"/>
              </a:rPr>
              <a:t> (CMO)</a:t>
            </a: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Create</a:t>
            </a:r>
            <a:r>
              <a:rPr lang="da-DK" altLang="da-DK" sz="1800" dirty="0">
                <a:latin typeface="Canaro Book"/>
              </a:rPr>
              <a:t> a Time </a:t>
            </a:r>
            <a:r>
              <a:rPr lang="da-DK" altLang="da-DK" sz="1800" dirty="0" err="1">
                <a:latin typeface="Canaro Book"/>
              </a:rPr>
              <a:t>Profile</a:t>
            </a:r>
            <a:r>
              <a:rPr lang="da-DK" altLang="da-DK" sz="1800" dirty="0">
                <a:latin typeface="Canaro Book"/>
              </a:rPr>
              <a:t>: </a:t>
            </a:r>
            <a:r>
              <a:rPr lang="da-DK" altLang="da-DK" sz="1800" dirty="0" err="1">
                <a:latin typeface="Canaro Book"/>
              </a:rPr>
              <a:t>Opening</a:t>
            </a:r>
            <a:r>
              <a:rPr lang="da-DK" altLang="da-DK" sz="1800" dirty="0">
                <a:latin typeface="Canaro Book"/>
              </a:rPr>
              <a:t> hour </a:t>
            </a:r>
            <a:r>
              <a:rPr lang="da-DK" altLang="da-DK" sz="1800" dirty="0" err="1">
                <a:latin typeface="Canaro Book"/>
              </a:rPr>
              <a:t>storage</a:t>
            </a:r>
            <a:r>
              <a:rPr lang="da-DK" altLang="da-DK" sz="1800" dirty="0">
                <a:latin typeface="Canaro Book"/>
              </a:rPr>
              <a:t> 7 - 15</a:t>
            </a:r>
          </a:p>
          <a:p>
            <a:pPr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da-DK" altLang="da-DK" sz="1800" dirty="0" err="1">
                <a:latin typeface="Canaro Book"/>
              </a:rPr>
              <a:t>Configure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automatic</a:t>
            </a:r>
            <a:r>
              <a:rPr lang="da-DK" altLang="da-DK" sz="1800" dirty="0">
                <a:latin typeface="Canaro Book"/>
              </a:rPr>
              <a:t> open/</a:t>
            </a:r>
            <a:r>
              <a:rPr lang="da-DK" altLang="da-DK" sz="1800" dirty="0" err="1">
                <a:latin typeface="Canaro Book"/>
              </a:rPr>
              <a:t>close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for</a:t>
            </a:r>
            <a:br>
              <a:rPr lang="da-DK" altLang="da-DK" sz="1800" dirty="0">
                <a:latin typeface="Canaro Book"/>
              </a:rPr>
            </a:br>
            <a:r>
              <a:rPr lang="da-DK" altLang="da-DK" sz="1800" dirty="0" err="1">
                <a:latin typeface="Canaro Book"/>
              </a:rPr>
              <a:t>Door</a:t>
            </a:r>
            <a:r>
              <a:rPr lang="da-DK" altLang="da-DK" sz="1800" dirty="0">
                <a:latin typeface="Canaro Book"/>
              </a:rPr>
              <a:t> Gate </a:t>
            </a:r>
            <a:r>
              <a:rPr lang="da-DK" altLang="da-DK" sz="1800" dirty="0" err="1">
                <a:latin typeface="Canaro Book"/>
              </a:rPr>
              <a:t>Area</a:t>
            </a:r>
            <a:r>
              <a:rPr lang="da-DK" altLang="da-DK" sz="1800" dirty="0">
                <a:latin typeface="Canaro Book"/>
              </a:rPr>
              <a:t> 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A3CE9-8592-38EA-2BFE-187AF63FC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100" y="1298448"/>
            <a:ext cx="6513283" cy="47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4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7" name="Tekstboks 1"/>
          <p:cNvSpPr txBox="1"/>
          <p:nvPr/>
        </p:nvSpPr>
        <p:spPr bwMode="auto">
          <a:xfrm>
            <a:off x="1167823" y="6362845"/>
            <a:ext cx="5329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defRPr/>
            </a:pPr>
            <a:endParaRPr lang="da-DK" sz="2400" b="1" baseline="30000" dirty="0">
              <a:solidFill>
                <a:srgbClr val="C00000"/>
              </a:solidFill>
              <a:latin typeface="Canaro Book"/>
            </a:endParaRPr>
          </a:p>
        </p:txBody>
      </p:sp>
      <p:sp>
        <p:nvSpPr>
          <p:cNvPr id="4" name="Tekstfelt 5">
            <a:extLst>
              <a:ext uri="{FF2B5EF4-FFF2-40B4-BE49-F238E27FC236}">
                <a16:creationId xmlns:a16="http://schemas.microsoft.com/office/drawing/2014/main" id="{1E9C32F0-56DC-ABF6-DD9F-5CCFE001CA16}"/>
              </a:ext>
            </a:extLst>
          </p:cNvPr>
          <p:cNvSpPr txBox="1"/>
          <p:nvPr/>
        </p:nvSpPr>
        <p:spPr>
          <a:xfrm>
            <a:off x="701964" y="1253401"/>
            <a:ext cx="11406909" cy="461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the NOX System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Important</a:t>
            </a:r>
            <a:r>
              <a:rPr lang="da-DK" altLang="da-DK" dirty="0">
                <a:latin typeface="Canaro Book"/>
              </a:rPr>
              <a:t> points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Brief introduction of areas, users and profiles/groups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1: Setup </a:t>
            </a:r>
            <a:r>
              <a:rPr lang="da-DK" altLang="da-DK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, Units and IO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2: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extra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(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4) </a:t>
            </a:r>
            <a:r>
              <a:rPr lang="da-DK" altLang="da-DK" dirty="0" err="1">
                <a:latin typeface="Canaro Book"/>
              </a:rPr>
              <a:t>move</a:t>
            </a:r>
            <a:r>
              <a:rPr lang="da-DK" altLang="da-DK" dirty="0">
                <a:latin typeface="Canaro Book"/>
              </a:rPr>
              <a:t> input and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slave </a:t>
            </a:r>
            <a:r>
              <a:rPr lang="da-DK" altLang="da-DK" dirty="0" err="1">
                <a:latin typeface="Canaro Book"/>
              </a:rPr>
              <a:t>settings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3: Access Control </a:t>
            </a:r>
            <a:r>
              <a:rPr lang="da-DK" altLang="da-DK" dirty="0" err="1">
                <a:latin typeface="Canaro Book"/>
              </a:rPr>
              <a:t>setup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using</a:t>
            </a:r>
            <a:r>
              <a:rPr lang="da-DK" altLang="da-DK" dirty="0">
                <a:latin typeface="Canaro Book"/>
              </a:rPr>
              <a:t> CMO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4: Time </a:t>
            </a:r>
            <a:r>
              <a:rPr lang="da-DK" altLang="da-DK" dirty="0" err="1">
                <a:latin typeface="Canaro Book"/>
              </a:rPr>
              <a:t>Profiles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setup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5: Alarm Transmission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Service functions on the control panel and system </a:t>
            </a:r>
            <a:r>
              <a:rPr lang="en-US" altLang="da-DK" dirty="0" err="1">
                <a:latin typeface="Canaro Book"/>
              </a:rPr>
              <a:t>informations</a:t>
            </a:r>
            <a:endParaRPr lang="en-US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Conclusion, evaluation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280810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Practice </a:t>
            </a:r>
            <a:r>
              <a:rPr lang="da-DK" sz="5000" b="1" dirty="0">
                <a:solidFill>
                  <a:schemeClr val="bg1"/>
                </a:solidFill>
                <a:latin typeface="Canaro Book"/>
              </a:rPr>
              <a:t>5</a:t>
            </a: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90525" y="1297121"/>
            <a:ext cx="7337269" cy="37209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Overview of </a:t>
            </a:r>
            <a:r>
              <a:rPr lang="da-DK" altLang="da-DK" sz="1800" dirty="0" err="1">
                <a:latin typeface="Canaro Book"/>
              </a:rPr>
              <a:t>ATU’s</a:t>
            </a: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r>
              <a:rPr lang="da-DK" altLang="da-DK" sz="1800" dirty="0">
                <a:latin typeface="Canaro Book"/>
              </a:rPr>
              <a:t>Native: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SIA </a:t>
            </a:r>
            <a:r>
              <a:rPr lang="da-DK" altLang="da-DK" sz="1800">
                <a:latin typeface="Canaro Book"/>
              </a:rPr>
              <a:t>IP DC09</a:t>
            </a: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r>
              <a:rPr lang="da-DK" altLang="da-DK" sz="1800" dirty="0">
                <a:latin typeface="Canaro Book"/>
              </a:rPr>
              <a:t>IP Integrated: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DALM1000 Grade 2/Niveau 20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DALM3000 Grade 3/Niveau 60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r>
              <a:rPr lang="da-DK" altLang="da-DK" sz="1800" dirty="0">
                <a:latin typeface="Canaro Book"/>
              </a:rPr>
              <a:t>Serial (RS-232):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r>
              <a:rPr lang="da-DK" altLang="da-DK" sz="1800" dirty="0">
                <a:latin typeface="Canaro Book"/>
              </a:rPr>
              <a:t>ESP:  IRIS series, </a:t>
            </a:r>
            <a:r>
              <a:rPr lang="da-DK" altLang="da-DK" sz="1800" dirty="0" err="1">
                <a:latin typeface="Canaro Book"/>
              </a:rPr>
              <a:t>AddSecure</a:t>
            </a:r>
            <a:r>
              <a:rPr lang="da-DK" altLang="da-DK" sz="1800" dirty="0">
                <a:latin typeface="Canaro Book"/>
              </a:rPr>
              <a:t> </a:t>
            </a:r>
            <a:r>
              <a:rPr lang="da-DK" altLang="da-DK" sz="1800" dirty="0" err="1">
                <a:latin typeface="Canaro Book"/>
              </a:rPr>
              <a:t>Safetel</a:t>
            </a:r>
            <a:r>
              <a:rPr lang="da-DK" altLang="da-DK" sz="1800" dirty="0">
                <a:latin typeface="Canaro Book"/>
              </a:rPr>
              <a:t>, </a:t>
            </a:r>
            <a:r>
              <a:rPr lang="da-DK" altLang="da-DK" sz="1800" dirty="0" err="1">
                <a:latin typeface="Canaro Book"/>
              </a:rPr>
              <a:t>others</a:t>
            </a:r>
            <a:r>
              <a:rPr lang="da-DK" altLang="da-DK" sz="1800" dirty="0">
                <a:latin typeface="Canaro Book"/>
              </a:rPr>
              <a:t>)</a:t>
            </a: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</p:spTree>
    <p:extLst>
      <p:ext uri="{BB962C8B-B14F-4D97-AF65-F5344CB8AC3E}">
        <p14:creationId xmlns:p14="http://schemas.microsoft.com/office/powerpoint/2010/main" val="2274184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4" name="Tekstfelt 5">
            <a:extLst>
              <a:ext uri="{FF2B5EF4-FFF2-40B4-BE49-F238E27FC236}">
                <a16:creationId xmlns:a16="http://schemas.microsoft.com/office/drawing/2014/main" id="{9DC7A819-1D25-80F4-328B-B5283EF7AC14}"/>
              </a:ext>
            </a:extLst>
          </p:cNvPr>
          <p:cNvSpPr txBox="1"/>
          <p:nvPr/>
        </p:nvSpPr>
        <p:spPr>
          <a:xfrm>
            <a:off x="701964" y="1253401"/>
            <a:ext cx="11406909" cy="461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the NOX System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 err="1">
                <a:latin typeface="Canaro Book"/>
              </a:rPr>
              <a:t>Important</a:t>
            </a:r>
            <a:r>
              <a:rPr lang="da-DK" altLang="da-DK" dirty="0">
                <a:latin typeface="Canaro Book"/>
              </a:rPr>
              <a:t> points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Brief introduction of areas, users and profiles/groups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Overview of NOX </a:t>
            </a:r>
            <a:r>
              <a:rPr lang="da-DK" altLang="da-DK" dirty="0" err="1">
                <a:latin typeface="Canaro Book"/>
              </a:rPr>
              <a:t>Config</a:t>
            </a:r>
            <a:r>
              <a:rPr lang="da-DK" altLang="da-DK" dirty="0">
                <a:latin typeface="Canaro Book"/>
              </a:rPr>
              <a:t>, the </a:t>
            </a:r>
            <a:r>
              <a:rPr lang="da-DK" altLang="da-DK" dirty="0" err="1">
                <a:latin typeface="Canaro Book"/>
              </a:rPr>
              <a:t>configuration</a:t>
            </a:r>
            <a:r>
              <a:rPr lang="da-DK" altLang="da-DK" dirty="0">
                <a:latin typeface="Canaro Book"/>
              </a:rPr>
              <a:t> software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1: Setup </a:t>
            </a:r>
            <a:r>
              <a:rPr lang="da-DK" altLang="da-DK" dirty="0" err="1">
                <a:latin typeface="Canaro Book"/>
              </a:rPr>
              <a:t>Areas</a:t>
            </a:r>
            <a:r>
              <a:rPr lang="da-DK" altLang="da-DK" dirty="0">
                <a:latin typeface="Canaro Book"/>
              </a:rPr>
              <a:t>, Units and IO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2: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extra 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(</a:t>
            </a:r>
            <a:r>
              <a:rPr lang="da-DK" altLang="da-DK" dirty="0" err="1">
                <a:latin typeface="Canaro Book"/>
              </a:rPr>
              <a:t>Area</a:t>
            </a:r>
            <a:r>
              <a:rPr lang="da-DK" altLang="da-DK" dirty="0">
                <a:latin typeface="Canaro Book"/>
              </a:rPr>
              <a:t> 4) </a:t>
            </a:r>
            <a:r>
              <a:rPr lang="da-DK" altLang="da-DK" dirty="0" err="1">
                <a:latin typeface="Canaro Book"/>
              </a:rPr>
              <a:t>move</a:t>
            </a:r>
            <a:r>
              <a:rPr lang="da-DK" altLang="da-DK" dirty="0">
                <a:latin typeface="Canaro Book"/>
              </a:rPr>
              <a:t> input and </a:t>
            </a:r>
            <a:r>
              <a:rPr lang="da-DK" altLang="da-DK" dirty="0" err="1">
                <a:latin typeface="Canaro Book"/>
              </a:rPr>
              <a:t>create</a:t>
            </a:r>
            <a:r>
              <a:rPr lang="da-DK" altLang="da-DK" dirty="0">
                <a:latin typeface="Canaro Book"/>
              </a:rPr>
              <a:t> slave </a:t>
            </a:r>
            <a:r>
              <a:rPr lang="da-DK" altLang="da-DK" dirty="0" err="1">
                <a:latin typeface="Canaro Book"/>
              </a:rPr>
              <a:t>settings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3: Access Control </a:t>
            </a:r>
            <a:r>
              <a:rPr lang="da-DK" altLang="da-DK" dirty="0" err="1">
                <a:latin typeface="Canaro Book"/>
              </a:rPr>
              <a:t>setup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using</a:t>
            </a:r>
            <a:r>
              <a:rPr lang="da-DK" altLang="da-DK" dirty="0">
                <a:latin typeface="Canaro Book"/>
              </a:rPr>
              <a:t> CMO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4: Time </a:t>
            </a:r>
            <a:r>
              <a:rPr lang="da-DK" altLang="da-DK" dirty="0" err="1">
                <a:latin typeface="Canaro Book"/>
              </a:rPr>
              <a:t>Profiles</a:t>
            </a:r>
            <a:r>
              <a:rPr lang="da-DK" altLang="da-DK" dirty="0">
                <a:latin typeface="Canaro Book"/>
              </a:rPr>
              <a:t> </a:t>
            </a:r>
            <a:r>
              <a:rPr lang="da-DK" altLang="da-DK" dirty="0" err="1">
                <a:latin typeface="Canaro Book"/>
              </a:rPr>
              <a:t>setup</a:t>
            </a:r>
            <a:endParaRPr lang="da-DK" altLang="da-DK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Canaro Book"/>
              </a:rPr>
              <a:t>Practice 5: Alarm Transmission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Service functions on the control panel and system information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en-US" altLang="da-DK" dirty="0">
                <a:latin typeface="Canaro Book"/>
              </a:rPr>
              <a:t>Conclusion, evaluation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73964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1566"/>
            <a:ext cx="9144000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946265" y="5451885"/>
            <a:ext cx="593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Add-on via </a:t>
            </a:r>
            <a:r>
              <a:rPr lang="da-DK" dirty="0" err="1"/>
              <a:t>one</a:t>
            </a:r>
            <a:r>
              <a:rPr lang="da-DK" dirty="0"/>
              <a:t>-time </a:t>
            </a:r>
            <a:r>
              <a:rPr lang="da-DK" dirty="0" err="1"/>
              <a:t>license</a:t>
            </a:r>
            <a:r>
              <a:rPr lang="da-DK" dirty="0"/>
              <a:t> pr. site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6716330" y="1639866"/>
            <a:ext cx="593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SIMS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39" y="2163086"/>
            <a:ext cx="2511557" cy="194462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3" y="2294167"/>
            <a:ext cx="2412698" cy="2565079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-1166165" y="1719114"/>
            <a:ext cx="593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TPA Touch Screen</a:t>
            </a: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55" y="2676644"/>
            <a:ext cx="2388185" cy="2415847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>
            <a:off x="2589766" y="2141673"/>
            <a:ext cx="593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 err="1"/>
              <a:t>iNOX</a:t>
            </a:r>
            <a:r>
              <a:rPr lang="da-DK" sz="2800" b="1" dirty="0"/>
              <a:t> </a:t>
            </a:r>
            <a:r>
              <a:rPr lang="da-DK" sz="2800" b="1" dirty="0" err="1"/>
              <a:t>Graphical</a:t>
            </a:r>
            <a:r>
              <a:rPr lang="da-DK" sz="2800" b="1" dirty="0"/>
              <a:t> Display</a:t>
            </a:r>
          </a:p>
        </p:txBody>
      </p:sp>
    </p:spTree>
    <p:extLst>
      <p:ext uri="{BB962C8B-B14F-4D97-AF65-F5344CB8AC3E}">
        <p14:creationId xmlns:p14="http://schemas.microsoft.com/office/powerpoint/2010/main" val="93189403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1566"/>
            <a:ext cx="9144000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SIMS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2740323" y="1993851"/>
            <a:ext cx="593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SIMS</a:t>
            </a:r>
          </a:p>
        </p:txBody>
      </p:sp>
      <p:cxnSp>
        <p:nvCxnSpPr>
          <p:cNvPr id="29" name="Lige forbindelse 28"/>
          <p:cNvCxnSpPr/>
          <p:nvPr/>
        </p:nvCxnSpPr>
        <p:spPr>
          <a:xfrm>
            <a:off x="5772760" y="3429000"/>
            <a:ext cx="3929111" cy="63811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forbindelse 29"/>
          <p:cNvCxnSpPr/>
          <p:nvPr/>
        </p:nvCxnSpPr>
        <p:spPr>
          <a:xfrm>
            <a:off x="5772760" y="3679229"/>
            <a:ext cx="4895240" cy="241372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/>
          <p:cNvCxnSpPr/>
          <p:nvPr/>
        </p:nvCxnSpPr>
        <p:spPr>
          <a:xfrm flipV="1">
            <a:off x="5925160" y="2228432"/>
            <a:ext cx="4819440" cy="135296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/>
          <p:cNvCxnSpPr/>
          <p:nvPr/>
        </p:nvCxnSpPr>
        <p:spPr>
          <a:xfrm>
            <a:off x="1886938" y="1993851"/>
            <a:ext cx="3820871" cy="141286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forbindelse 35"/>
          <p:cNvCxnSpPr/>
          <p:nvPr/>
        </p:nvCxnSpPr>
        <p:spPr>
          <a:xfrm flipV="1">
            <a:off x="1194054" y="3534114"/>
            <a:ext cx="4666155" cy="31450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forbindelse 37"/>
          <p:cNvCxnSpPr/>
          <p:nvPr/>
        </p:nvCxnSpPr>
        <p:spPr>
          <a:xfrm flipV="1">
            <a:off x="1064380" y="3559112"/>
            <a:ext cx="4795829" cy="229336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Billed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09" y="3167401"/>
            <a:ext cx="1368724" cy="161169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32" y="2517071"/>
            <a:ext cx="2511557" cy="194462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18" y="1842405"/>
            <a:ext cx="676832" cy="943393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10" y="3327106"/>
            <a:ext cx="676832" cy="943393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19" y="3355707"/>
            <a:ext cx="676832" cy="943393"/>
          </a:xfrm>
          <a:prstGeom prst="rect">
            <a:avLst/>
          </a:prstGeom>
        </p:spPr>
      </p:pic>
      <p:sp>
        <p:nvSpPr>
          <p:cNvPr id="78" name="Tekstfelt 77"/>
          <p:cNvSpPr txBox="1"/>
          <p:nvPr/>
        </p:nvSpPr>
        <p:spPr>
          <a:xfrm>
            <a:off x="2851184" y="5818270"/>
            <a:ext cx="593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In SIMS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</a:t>
            </a:r>
            <a:r>
              <a:rPr lang="da-DK" dirty="0" err="1"/>
              <a:t>any</a:t>
            </a:r>
            <a:r>
              <a:rPr lang="da-DK" dirty="0"/>
              <a:t> </a:t>
            </a:r>
            <a:r>
              <a:rPr lang="da-DK" dirty="0" err="1"/>
              <a:t>combination</a:t>
            </a:r>
            <a:r>
              <a:rPr lang="da-DK" dirty="0"/>
              <a:t> of NOX central types </a:t>
            </a:r>
            <a:r>
              <a:rPr lang="da-DK" dirty="0" err="1"/>
              <a:t>based</a:t>
            </a:r>
            <a:r>
              <a:rPr lang="da-DK" dirty="0"/>
              <a:t> on the </a:t>
            </a:r>
            <a:r>
              <a:rPr lang="da-DK" dirty="0" err="1"/>
              <a:t>size</a:t>
            </a:r>
            <a:r>
              <a:rPr lang="da-DK" dirty="0"/>
              <a:t> of a given location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5" y="5009010"/>
            <a:ext cx="1848990" cy="184899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6" y="3220751"/>
            <a:ext cx="1467144" cy="128150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" y="1081102"/>
            <a:ext cx="2761859" cy="140113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813" y="1026963"/>
            <a:ext cx="1676469" cy="2402939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361" y="5526315"/>
            <a:ext cx="2029921" cy="1265903"/>
          </a:xfrm>
          <a:prstGeom prst="rect">
            <a:avLst/>
          </a:prstGeom>
        </p:spPr>
      </p:pic>
      <p:pic>
        <p:nvPicPr>
          <p:cNvPr id="79" name="Billed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166" y="5150741"/>
            <a:ext cx="701104" cy="977223"/>
          </a:xfrm>
          <a:prstGeom prst="rect">
            <a:avLst/>
          </a:prstGeom>
        </p:spPr>
      </p:pic>
      <p:pic>
        <p:nvPicPr>
          <p:cNvPr id="80" name="Billed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58" y="1923363"/>
            <a:ext cx="701104" cy="977223"/>
          </a:xfrm>
          <a:prstGeom prst="rect">
            <a:avLst/>
          </a:prstGeom>
        </p:spPr>
      </p:pic>
      <p:pic>
        <p:nvPicPr>
          <p:cNvPr id="81" name="Billed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64" y="4913868"/>
            <a:ext cx="701104" cy="9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69863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 NOX integration</a:t>
            </a:r>
            <a:endParaRPr lang="da-DK" sz="5000" b="1" dirty="0">
              <a:solidFill>
                <a:schemeClr val="bg1"/>
              </a:solidFill>
              <a:latin typeface="Canaro Book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90525" y="1297121"/>
            <a:ext cx="7337269" cy="37209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F7E41C9B-10AB-4598-A3A1-5D23712AB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5" y="1667386"/>
            <a:ext cx="1905000" cy="190500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4C763175-78D7-44FD-B7A3-BBF9670B3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108" y="1667386"/>
            <a:ext cx="1905000" cy="1905000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128FFD8E-D7DB-45DB-A5D7-B3B8BBC62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521" y="1667386"/>
            <a:ext cx="1905000" cy="1905000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A3BEF9BF-8827-4C5D-A531-098F3CAB4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880" y="1670946"/>
            <a:ext cx="1905000" cy="1905000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61ACBB90-CA44-48C1-BD57-1726D81D5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565" y="4284950"/>
            <a:ext cx="1905000" cy="1905000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CE26FC63-0C9F-4E0B-A1E4-759FF9D66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3108" y="4284950"/>
            <a:ext cx="1905000" cy="1905000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04D5E4B0-CF27-4E4F-8D6A-2042EEB7B7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0521" y="4284950"/>
            <a:ext cx="1905000" cy="1905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EB469A3-0867-424F-8F3C-7BD259F861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6880" y="4287833"/>
            <a:ext cx="190211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560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 SIMS integration</a:t>
            </a:r>
            <a:endParaRPr lang="da-DK" sz="5000" b="1" dirty="0">
              <a:solidFill>
                <a:schemeClr val="bg1"/>
              </a:solidFill>
              <a:latin typeface="Canaro Book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90525" y="1297121"/>
            <a:ext cx="7337269" cy="37209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0CCD66A-850A-4683-B905-2A370C555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110" y="1667386"/>
            <a:ext cx="1905000" cy="1905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E9F7AC0-BC76-4EC8-B4AF-74601C663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892" y="1687055"/>
            <a:ext cx="1905000" cy="1905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533A94C-8950-4BFE-A6D6-4684E09BD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7178" y="1687055"/>
            <a:ext cx="1905000" cy="1905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EADD68A-B8EB-426B-BCB7-BE2D7D43D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822" y="4284950"/>
            <a:ext cx="1905000" cy="1905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0ED6012A-8C20-44E7-AFB4-2BEF8916D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3110" y="4284950"/>
            <a:ext cx="1905000" cy="1905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D396B203-9BBE-443A-BD16-85A701286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679" y="4287833"/>
            <a:ext cx="1908213" cy="190211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93BBCC2-46D0-482B-93A4-50EA1E45D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178" y="4284950"/>
            <a:ext cx="1926503" cy="1920406"/>
          </a:xfrm>
          <a:prstGeom prst="rect">
            <a:avLst/>
          </a:prstGeom>
        </p:spPr>
      </p:pic>
      <p:pic>
        <p:nvPicPr>
          <p:cNvPr id="14" name="Billede 1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31D420C-0915-E730-A78D-F808C1481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22" y="168705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1566"/>
            <a:ext cx="9144000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946265" y="5443265"/>
            <a:ext cx="593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Up to 127/200 </a:t>
            </a:r>
            <a:r>
              <a:rPr lang="da-DK" dirty="0" err="1"/>
              <a:t>modules</a:t>
            </a:r>
            <a:r>
              <a:rPr lang="da-DK" dirty="0"/>
              <a:t> per BUS</a:t>
            </a:r>
          </a:p>
        </p:txBody>
      </p:sp>
      <p:cxnSp>
        <p:nvCxnSpPr>
          <p:cNvPr id="7" name="Lige forbindelse 6"/>
          <p:cNvCxnSpPr/>
          <p:nvPr/>
        </p:nvCxnSpPr>
        <p:spPr>
          <a:xfrm>
            <a:off x="439947" y="2872596"/>
            <a:ext cx="11119449" cy="8627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/>
          <p:cNvCxnSpPr/>
          <p:nvPr/>
        </p:nvCxnSpPr>
        <p:spPr>
          <a:xfrm flipV="1">
            <a:off x="439947" y="3429000"/>
            <a:ext cx="11119448" cy="4313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/>
          <p:cNvCxnSpPr/>
          <p:nvPr/>
        </p:nvCxnSpPr>
        <p:spPr>
          <a:xfrm flipV="1">
            <a:off x="439947" y="4004813"/>
            <a:ext cx="11119447" cy="23723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42" y="2221088"/>
            <a:ext cx="1733220" cy="2415824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3" y="3669399"/>
            <a:ext cx="585384" cy="910272"/>
          </a:xfrm>
          <a:prstGeom prst="rect">
            <a:avLst/>
          </a:prstGeom>
        </p:spPr>
      </p:pic>
      <p:cxnSp>
        <p:nvCxnSpPr>
          <p:cNvPr id="24" name="Lige forbindelse 23"/>
          <p:cNvCxnSpPr/>
          <p:nvPr/>
        </p:nvCxnSpPr>
        <p:spPr>
          <a:xfrm flipV="1">
            <a:off x="2105732" y="1803507"/>
            <a:ext cx="981779" cy="822942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/>
          <p:cNvCxnSpPr/>
          <p:nvPr/>
        </p:nvCxnSpPr>
        <p:spPr>
          <a:xfrm flipH="1" flipV="1">
            <a:off x="1193889" y="1827193"/>
            <a:ext cx="1016134" cy="808252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Billed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75" y="2284956"/>
            <a:ext cx="981514" cy="858294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673" y="1199541"/>
            <a:ext cx="582834" cy="913359"/>
          </a:xfrm>
          <a:prstGeom prst="rect">
            <a:avLst/>
          </a:prstGeom>
        </p:spPr>
      </p:pic>
      <p:pic>
        <p:nvPicPr>
          <p:cNvPr id="29" name="Billed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4" y="1285696"/>
            <a:ext cx="739213" cy="739213"/>
          </a:xfrm>
          <a:prstGeom prst="rect">
            <a:avLst/>
          </a:prstGeom>
        </p:spPr>
      </p:pic>
      <p:cxnSp>
        <p:nvCxnSpPr>
          <p:cNvPr id="31" name="Lige forbindelse 30"/>
          <p:cNvCxnSpPr/>
          <p:nvPr/>
        </p:nvCxnSpPr>
        <p:spPr>
          <a:xfrm flipV="1">
            <a:off x="7891649" y="1643743"/>
            <a:ext cx="1780566" cy="953652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/>
          <p:cNvCxnSpPr/>
          <p:nvPr/>
        </p:nvCxnSpPr>
        <p:spPr>
          <a:xfrm flipH="1" flipV="1">
            <a:off x="6414633" y="1557736"/>
            <a:ext cx="1790857" cy="1029605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Billed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36" y="2331339"/>
            <a:ext cx="671513" cy="96511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05" y="1240477"/>
            <a:ext cx="760493" cy="741481"/>
          </a:xfrm>
          <a:prstGeom prst="rect">
            <a:avLst/>
          </a:prstGeom>
        </p:spPr>
      </p:pic>
      <p:sp>
        <p:nvSpPr>
          <p:cNvPr id="33" name="Tekstfelt 32"/>
          <p:cNvSpPr txBox="1"/>
          <p:nvPr/>
        </p:nvSpPr>
        <p:spPr>
          <a:xfrm>
            <a:off x="3278871" y="1086578"/>
            <a:ext cx="163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Wireless</a:t>
            </a:r>
          </a:p>
          <a:p>
            <a:r>
              <a:rPr lang="da-DK" sz="1200" dirty="0"/>
              <a:t>IR </a:t>
            </a:r>
            <a:r>
              <a:rPr lang="da-DK" sz="1200" dirty="0" err="1"/>
              <a:t>detector</a:t>
            </a:r>
            <a:endParaRPr lang="da-DK" sz="1200" dirty="0"/>
          </a:p>
        </p:txBody>
      </p:sp>
      <p:sp>
        <p:nvSpPr>
          <p:cNvPr id="34" name="Tekstfelt 33"/>
          <p:cNvSpPr txBox="1"/>
          <p:nvPr/>
        </p:nvSpPr>
        <p:spPr>
          <a:xfrm>
            <a:off x="1315779" y="1076283"/>
            <a:ext cx="163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Wireless</a:t>
            </a:r>
          </a:p>
          <a:p>
            <a:r>
              <a:rPr lang="da-DK" sz="1200" dirty="0" err="1"/>
              <a:t>glass</a:t>
            </a:r>
            <a:r>
              <a:rPr lang="da-DK" sz="1200" dirty="0"/>
              <a:t> break</a:t>
            </a:r>
          </a:p>
        </p:txBody>
      </p:sp>
      <p:sp>
        <p:nvSpPr>
          <p:cNvPr id="35" name="Tekstfelt 34"/>
          <p:cNvSpPr txBox="1"/>
          <p:nvPr/>
        </p:nvSpPr>
        <p:spPr>
          <a:xfrm>
            <a:off x="9993211" y="1076641"/>
            <a:ext cx="200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Wireless</a:t>
            </a:r>
          </a:p>
          <a:p>
            <a:r>
              <a:rPr lang="da-DK" sz="1200" dirty="0" err="1"/>
              <a:t>temperature</a:t>
            </a:r>
            <a:r>
              <a:rPr lang="da-DK" sz="1200" dirty="0"/>
              <a:t>- and </a:t>
            </a:r>
            <a:r>
              <a:rPr lang="da-DK" sz="1200" dirty="0" err="1"/>
              <a:t>humidity</a:t>
            </a:r>
            <a:r>
              <a:rPr lang="da-DK" sz="1200" dirty="0"/>
              <a:t> sensor</a:t>
            </a:r>
          </a:p>
        </p:txBody>
      </p:sp>
      <p:pic>
        <p:nvPicPr>
          <p:cNvPr id="36" name="Billed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66" y="1201669"/>
            <a:ext cx="712134" cy="712134"/>
          </a:xfrm>
          <a:prstGeom prst="rect">
            <a:avLst/>
          </a:prstGeom>
        </p:spPr>
      </p:pic>
      <p:sp>
        <p:nvSpPr>
          <p:cNvPr id="37" name="Tekstfelt 36"/>
          <p:cNvSpPr txBox="1"/>
          <p:nvPr/>
        </p:nvSpPr>
        <p:spPr>
          <a:xfrm>
            <a:off x="6770700" y="1098924"/>
            <a:ext cx="187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Wireless</a:t>
            </a:r>
          </a:p>
          <a:p>
            <a:r>
              <a:rPr lang="da-DK" sz="1200" dirty="0" err="1"/>
              <a:t>optical</a:t>
            </a:r>
            <a:r>
              <a:rPr lang="da-DK" sz="1200" dirty="0"/>
              <a:t> </a:t>
            </a:r>
            <a:r>
              <a:rPr lang="da-DK" sz="1200" dirty="0" err="1"/>
              <a:t>measurement</a:t>
            </a:r>
            <a:endParaRPr lang="da-DK" sz="1200" dirty="0"/>
          </a:p>
        </p:txBody>
      </p:sp>
      <p:sp>
        <p:nvSpPr>
          <p:cNvPr id="45" name="Tekstfelt 44"/>
          <p:cNvSpPr txBox="1"/>
          <p:nvPr/>
        </p:nvSpPr>
        <p:spPr>
          <a:xfrm>
            <a:off x="10515420" y="5526162"/>
            <a:ext cx="187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Water </a:t>
            </a:r>
            <a:r>
              <a:rPr lang="da-DK" sz="1200" dirty="0" err="1"/>
              <a:t>detector</a:t>
            </a:r>
            <a:endParaRPr lang="da-DK" sz="1200" dirty="0"/>
          </a:p>
        </p:txBody>
      </p:sp>
      <p:cxnSp>
        <p:nvCxnSpPr>
          <p:cNvPr id="46" name="Lige forbindelse 45"/>
          <p:cNvCxnSpPr/>
          <p:nvPr/>
        </p:nvCxnSpPr>
        <p:spPr>
          <a:xfrm flipH="1" flipV="1">
            <a:off x="10443646" y="4090022"/>
            <a:ext cx="809737" cy="8914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Billed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21" y="4706587"/>
            <a:ext cx="787925" cy="76746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48" y="3760348"/>
            <a:ext cx="638355" cy="812838"/>
          </a:xfrm>
          <a:prstGeom prst="rect">
            <a:avLst/>
          </a:prstGeom>
        </p:spPr>
      </p:pic>
      <p:cxnSp>
        <p:nvCxnSpPr>
          <p:cNvPr id="50" name="Lige forbindelse 49"/>
          <p:cNvCxnSpPr/>
          <p:nvPr/>
        </p:nvCxnSpPr>
        <p:spPr>
          <a:xfrm flipV="1">
            <a:off x="2773234" y="4079640"/>
            <a:ext cx="917549" cy="6739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led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4" y="4429871"/>
            <a:ext cx="727858" cy="703672"/>
          </a:xfrm>
          <a:prstGeom prst="rect">
            <a:avLst/>
          </a:prstGeom>
        </p:spPr>
      </p:pic>
      <p:pic>
        <p:nvPicPr>
          <p:cNvPr id="49" name="Billed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40" y="3728244"/>
            <a:ext cx="659999" cy="851427"/>
          </a:xfrm>
          <a:prstGeom prst="rect">
            <a:avLst/>
          </a:prstGeom>
        </p:spPr>
      </p:pic>
      <p:cxnSp>
        <p:nvCxnSpPr>
          <p:cNvPr id="57" name="Lige forbindelse 56"/>
          <p:cNvCxnSpPr/>
          <p:nvPr/>
        </p:nvCxnSpPr>
        <p:spPr>
          <a:xfrm flipV="1">
            <a:off x="10901747" y="2194545"/>
            <a:ext cx="695167" cy="5694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Billed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278" y="1924953"/>
            <a:ext cx="577272" cy="577272"/>
          </a:xfrm>
          <a:prstGeom prst="rect">
            <a:avLst/>
          </a:prstGeom>
        </p:spPr>
      </p:pic>
      <p:pic>
        <p:nvPicPr>
          <p:cNvPr id="55" name="Billede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384" y="2376366"/>
            <a:ext cx="659999" cy="851427"/>
          </a:xfrm>
          <a:prstGeom prst="rect">
            <a:avLst/>
          </a:prstGeom>
        </p:spPr>
      </p:pic>
      <p:sp>
        <p:nvSpPr>
          <p:cNvPr id="61" name="Tekstfelt 60"/>
          <p:cNvSpPr txBox="1"/>
          <p:nvPr/>
        </p:nvSpPr>
        <p:spPr>
          <a:xfrm>
            <a:off x="529027" y="4589416"/>
            <a:ext cx="187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Control panel</a:t>
            </a:r>
          </a:p>
        </p:txBody>
      </p:sp>
      <p:sp>
        <p:nvSpPr>
          <p:cNvPr id="63" name="Tekstfelt 62"/>
          <p:cNvSpPr txBox="1"/>
          <p:nvPr/>
        </p:nvSpPr>
        <p:spPr>
          <a:xfrm>
            <a:off x="2411001" y="5043146"/>
            <a:ext cx="939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Card </a:t>
            </a:r>
            <a:r>
              <a:rPr lang="da-DK" sz="1200" dirty="0" err="1"/>
              <a:t>reader</a:t>
            </a:r>
            <a:endParaRPr lang="da-DK" sz="1200" dirty="0"/>
          </a:p>
        </p:txBody>
      </p:sp>
      <p:sp>
        <p:nvSpPr>
          <p:cNvPr id="64" name="Tekstfelt 63"/>
          <p:cNvSpPr txBox="1"/>
          <p:nvPr/>
        </p:nvSpPr>
        <p:spPr>
          <a:xfrm>
            <a:off x="11054213" y="1671357"/>
            <a:ext cx="928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Card </a:t>
            </a:r>
            <a:r>
              <a:rPr lang="da-DK" sz="1200" dirty="0" err="1"/>
              <a:t>reader</a:t>
            </a:r>
            <a:endParaRPr lang="da-DK" sz="1200" dirty="0"/>
          </a:p>
        </p:txBody>
      </p:sp>
      <p:cxnSp>
        <p:nvCxnSpPr>
          <p:cNvPr id="66" name="Lige forbindelse 65"/>
          <p:cNvCxnSpPr/>
          <p:nvPr/>
        </p:nvCxnSpPr>
        <p:spPr>
          <a:xfrm>
            <a:off x="3950155" y="2280235"/>
            <a:ext cx="642867" cy="3047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Billede 6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79" y="1962906"/>
            <a:ext cx="717109" cy="717109"/>
          </a:xfrm>
          <a:prstGeom prst="rect">
            <a:avLst/>
          </a:prstGeom>
        </p:spPr>
      </p:pic>
      <p:pic>
        <p:nvPicPr>
          <p:cNvPr id="59" name="Billed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91" y="2331339"/>
            <a:ext cx="659999" cy="851427"/>
          </a:xfrm>
          <a:prstGeom prst="rect">
            <a:avLst/>
          </a:prstGeom>
        </p:spPr>
      </p:pic>
      <p:sp>
        <p:nvSpPr>
          <p:cNvPr id="68" name="Tekstfelt 67"/>
          <p:cNvSpPr txBox="1"/>
          <p:nvPr/>
        </p:nvSpPr>
        <p:spPr>
          <a:xfrm>
            <a:off x="3581086" y="1747295"/>
            <a:ext cx="918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Card </a:t>
            </a:r>
            <a:r>
              <a:rPr lang="da-DK" sz="1200" dirty="0" err="1"/>
              <a:t>reader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31498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 SIMS CCTV</a:t>
            </a:r>
            <a:endParaRPr lang="da-DK" sz="5000" b="1" dirty="0">
              <a:solidFill>
                <a:schemeClr val="bg1"/>
              </a:solidFill>
              <a:latin typeface="Canaro Book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90525" y="1297121"/>
            <a:ext cx="7337269" cy="37209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Clr>
                <a:srgbClr val="0070C0"/>
              </a:buClr>
              <a:buNone/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>
              <a:spcBef>
                <a:spcPct val="0"/>
              </a:spcBef>
              <a:buClr>
                <a:srgbClr val="0070C0"/>
              </a:buClr>
              <a:defRPr/>
            </a:pPr>
            <a:endParaRPr lang="da-DK" altLang="da-DK" sz="1800" dirty="0">
              <a:latin typeface="Canaro Book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  <a:p>
            <a:pPr>
              <a:spcBef>
                <a:spcPct val="0"/>
              </a:spcBef>
              <a:defRPr/>
            </a:pPr>
            <a:endParaRPr lang="da-DK" altLang="da-DK" sz="1800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C5CD6C5-570A-42AA-969C-F45E39E3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110" y="1667386"/>
            <a:ext cx="1905000" cy="190500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C0C88762-F919-4C6A-9F2D-5E6CADC14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563" y="1667386"/>
            <a:ext cx="1905000" cy="190500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C3F0C14D-7918-4258-AE65-D330AB633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271" y="1667386"/>
            <a:ext cx="1905000" cy="1905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E953020-35AF-4539-AE5A-7F0C8369C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02" y="1667386"/>
            <a:ext cx="1905000" cy="1905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3B81727A-797D-46F4-A8AF-E08BB54B0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90" y="421020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13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1566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Thank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you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…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4CA8922-2840-4B17-B985-367F5ED78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142" y="1919238"/>
            <a:ext cx="6972299" cy="3921918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4981576" y="3445259"/>
            <a:ext cx="65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Canaro Book"/>
              </a:rPr>
              <a:t>Find more information </a:t>
            </a:r>
            <a:r>
              <a:rPr lang="da-DK" sz="2000" dirty="0" err="1">
                <a:latin typeface="Canaro Book"/>
              </a:rPr>
              <a:t>about</a:t>
            </a:r>
            <a:r>
              <a:rPr lang="da-DK" sz="2000" dirty="0">
                <a:latin typeface="Canaro Book"/>
              </a:rPr>
              <a:t> NOX: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4762501" y="3845369"/>
            <a:ext cx="6972300" cy="16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sz="3600" dirty="0">
                <a:latin typeface="Canaro Book"/>
                <a:hlinkClick r:id="rId4"/>
              </a:rPr>
              <a:t>www.aras.dk</a:t>
            </a:r>
            <a:endParaRPr lang="sv-SE" altLang="da-DK" sz="3600" dirty="0">
              <a:latin typeface="Canaro Book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sz="3600" dirty="0">
                <a:latin typeface="Canaro Book"/>
                <a:hlinkClick r:id="rId5"/>
              </a:rPr>
              <a:t>www.noxsystems.dk</a:t>
            </a:r>
            <a:endParaRPr lang="sv-SE" altLang="da-DK" sz="3600" dirty="0">
              <a:latin typeface="Canaro Book"/>
            </a:endParaRPr>
          </a:p>
        </p:txBody>
      </p:sp>
    </p:spTree>
    <p:extLst>
      <p:ext uri="{BB962C8B-B14F-4D97-AF65-F5344CB8AC3E}">
        <p14:creationId xmlns:p14="http://schemas.microsoft.com/office/powerpoint/2010/main" val="299811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1566"/>
            <a:ext cx="9144000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</a:t>
            </a:r>
          </a:p>
        </p:txBody>
      </p:sp>
      <p:cxnSp>
        <p:nvCxnSpPr>
          <p:cNvPr id="12" name="Lige forbindelse 11"/>
          <p:cNvCxnSpPr/>
          <p:nvPr/>
        </p:nvCxnSpPr>
        <p:spPr>
          <a:xfrm>
            <a:off x="6026418" y="4033045"/>
            <a:ext cx="4316651" cy="1173175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 flipH="1">
            <a:off x="1482398" y="3940512"/>
            <a:ext cx="4807697" cy="1373550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/>
          <p:cNvCxnSpPr/>
          <p:nvPr/>
        </p:nvCxnSpPr>
        <p:spPr>
          <a:xfrm flipV="1">
            <a:off x="9664533" y="4908197"/>
            <a:ext cx="578961" cy="931291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flipH="1" flipV="1">
            <a:off x="9979362" y="4959141"/>
            <a:ext cx="946018" cy="940011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13" y="4156108"/>
            <a:ext cx="1514475" cy="1514475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47" y="5581767"/>
            <a:ext cx="971367" cy="714859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11" y="4751736"/>
            <a:ext cx="1195145" cy="976426"/>
          </a:xfrm>
          <a:prstGeom prst="rect">
            <a:avLst/>
          </a:prstGeom>
        </p:spPr>
      </p:pic>
      <p:sp>
        <p:nvSpPr>
          <p:cNvPr id="20" name="Tekstfelt 19"/>
          <p:cNvSpPr txBox="1"/>
          <p:nvPr/>
        </p:nvSpPr>
        <p:spPr>
          <a:xfrm>
            <a:off x="974982" y="2022966"/>
            <a:ext cx="187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/>
              <a:t>Touch-screen</a:t>
            </a:r>
            <a:endParaRPr lang="da-DK" sz="1200" dirty="0"/>
          </a:p>
        </p:txBody>
      </p:sp>
      <p:sp>
        <p:nvSpPr>
          <p:cNvPr id="21" name="Tekstfelt 20"/>
          <p:cNvSpPr txBox="1"/>
          <p:nvPr/>
        </p:nvSpPr>
        <p:spPr>
          <a:xfrm>
            <a:off x="2946265" y="5443263"/>
            <a:ext cx="593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NOX Corporate </a:t>
            </a:r>
            <a:r>
              <a:rPr lang="da-DK" dirty="0" err="1"/>
              <a:t>utilizes</a:t>
            </a:r>
            <a:r>
              <a:rPr lang="da-DK" dirty="0"/>
              <a:t> up to 30 </a:t>
            </a:r>
            <a:r>
              <a:rPr lang="da-DK" dirty="0" err="1"/>
              <a:t>outgoing</a:t>
            </a:r>
            <a:r>
              <a:rPr lang="da-DK" dirty="0"/>
              <a:t> IP </a:t>
            </a:r>
            <a:r>
              <a:rPr lang="da-DK" dirty="0" err="1"/>
              <a:t>connections</a:t>
            </a:r>
            <a:endParaRPr lang="da-DK" dirty="0"/>
          </a:p>
        </p:txBody>
      </p:sp>
      <p:cxnSp>
        <p:nvCxnSpPr>
          <p:cNvPr id="26" name="Lige forbindelse 25"/>
          <p:cNvCxnSpPr/>
          <p:nvPr/>
        </p:nvCxnSpPr>
        <p:spPr>
          <a:xfrm>
            <a:off x="439947" y="2872596"/>
            <a:ext cx="11119449" cy="8627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/>
          <p:cNvCxnSpPr/>
          <p:nvPr/>
        </p:nvCxnSpPr>
        <p:spPr>
          <a:xfrm flipV="1">
            <a:off x="439947" y="3429000"/>
            <a:ext cx="11119448" cy="4313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/>
          <p:cNvCxnSpPr/>
          <p:nvPr/>
        </p:nvCxnSpPr>
        <p:spPr>
          <a:xfrm flipV="1">
            <a:off x="439947" y="4004813"/>
            <a:ext cx="11119447" cy="23723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felt 30"/>
          <p:cNvSpPr txBox="1"/>
          <p:nvPr/>
        </p:nvSpPr>
        <p:spPr>
          <a:xfrm>
            <a:off x="1131434" y="5662847"/>
            <a:ext cx="187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IP-camera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57" y="5035781"/>
            <a:ext cx="1448768" cy="1448768"/>
          </a:xfrm>
          <a:prstGeom prst="rect">
            <a:avLst/>
          </a:prstGeom>
        </p:spPr>
      </p:pic>
      <p:sp>
        <p:nvSpPr>
          <p:cNvPr id="35" name="Tekstfelt 34"/>
          <p:cNvSpPr txBox="1"/>
          <p:nvPr/>
        </p:nvSpPr>
        <p:spPr>
          <a:xfrm>
            <a:off x="9582501" y="6255776"/>
            <a:ext cx="1167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Wireless </a:t>
            </a:r>
            <a:r>
              <a:rPr lang="da-DK" sz="1200" dirty="0" err="1"/>
              <a:t>doors</a:t>
            </a:r>
            <a:endParaRPr lang="da-DK" sz="1200" dirty="0"/>
          </a:p>
        </p:txBody>
      </p:sp>
      <p:cxnSp>
        <p:nvCxnSpPr>
          <p:cNvPr id="36" name="Lige forbindelse 35"/>
          <p:cNvCxnSpPr/>
          <p:nvPr/>
        </p:nvCxnSpPr>
        <p:spPr>
          <a:xfrm flipV="1">
            <a:off x="5991044" y="1659714"/>
            <a:ext cx="4243824" cy="980392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forbindelse 37"/>
          <p:cNvCxnSpPr/>
          <p:nvPr/>
        </p:nvCxnSpPr>
        <p:spPr>
          <a:xfrm>
            <a:off x="1440610" y="1659714"/>
            <a:ext cx="4507645" cy="991822"/>
          </a:xfrm>
          <a:prstGeom prst="line">
            <a:avLst/>
          </a:prstGeom>
          <a:ln w="57150" cap="rnd" cmpd="sng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Billed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42" y="2221088"/>
            <a:ext cx="1733220" cy="2415824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08" y="1172325"/>
            <a:ext cx="965760" cy="965760"/>
          </a:xfrm>
          <a:prstGeom prst="rect">
            <a:avLst/>
          </a:prstGeom>
        </p:spPr>
      </p:pic>
      <p:pic>
        <p:nvPicPr>
          <p:cNvPr id="41" name="Billed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95" y="1153596"/>
            <a:ext cx="842413" cy="992653"/>
          </a:xfrm>
          <a:prstGeom prst="rect">
            <a:avLst/>
          </a:prstGeom>
        </p:spPr>
      </p:pic>
      <p:sp>
        <p:nvSpPr>
          <p:cNvPr id="42" name="Tekstfelt 41"/>
          <p:cNvSpPr txBox="1"/>
          <p:nvPr/>
        </p:nvSpPr>
        <p:spPr>
          <a:xfrm>
            <a:off x="10067675" y="2109460"/>
            <a:ext cx="187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VMS- Server</a:t>
            </a:r>
          </a:p>
        </p:txBody>
      </p:sp>
    </p:spTree>
    <p:extLst>
      <p:ext uri="{BB962C8B-B14F-4D97-AF65-F5344CB8AC3E}">
        <p14:creationId xmlns:p14="http://schemas.microsoft.com/office/powerpoint/2010/main" val="10671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" y="21566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Corp Central Unit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702000" y="2809706"/>
            <a:ext cx="5489287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Powerfull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CPU (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Toradex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T30)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Optical Tamper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protection</a:t>
            </a: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PSU 5Amp w. 2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batteries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,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rated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up to 20 AH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Extra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space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for 3rd party Alarm Transmission Unit, or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centralized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modules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using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NOX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Module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Base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87" y="968314"/>
            <a:ext cx="4241520" cy="58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84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00135-91EE-4044-B0BC-65740D3F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ladsholder til indhold 6" descr="Et billede, der indeholder elektronik, kredsløb&#10;&#10;Automatisk genereret beskrivelse">
            <a:extLst>
              <a:ext uri="{FF2B5EF4-FFF2-40B4-BE49-F238E27FC236}">
                <a16:creationId xmlns:a16="http://schemas.microsoft.com/office/drawing/2014/main" id="{E1D1A009-8502-4B75-9CE2-7DC04F9DD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86" y="1825625"/>
            <a:ext cx="5932028" cy="4351338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F26620C-758F-422A-8AA4-5886539C4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A90D9F74-4B23-4A5A-BB79-79215A523196}"/>
              </a:ext>
            </a:extLst>
          </p:cNvPr>
          <p:cNvSpPr txBox="1"/>
          <p:nvPr/>
        </p:nvSpPr>
        <p:spPr>
          <a:xfrm>
            <a:off x="3019626" y="5558074"/>
            <a:ext cx="2639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Myriad Pro" panose="020B0503030403020204" charset="0"/>
              </a:rPr>
              <a:t>PIN 1,6: 15V +</a:t>
            </a:r>
          </a:p>
          <a:p>
            <a:r>
              <a:rPr lang="da-DK" dirty="0">
                <a:latin typeface="Myriad Pro" panose="020B0503030403020204" charset="0"/>
              </a:rPr>
              <a:t>PIN 2,4,7,9: Input</a:t>
            </a:r>
          </a:p>
          <a:p>
            <a:r>
              <a:rPr lang="da-DK" dirty="0">
                <a:latin typeface="Myriad Pro" panose="020B0503030403020204" charset="0"/>
              </a:rPr>
              <a:t>PIN 3,5,8,10: Output (OC)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4B31E44-C77B-4C44-8C19-A2BFEEEEB3E8}"/>
              </a:ext>
            </a:extLst>
          </p:cNvPr>
          <p:cNvSpPr txBox="1"/>
          <p:nvPr/>
        </p:nvSpPr>
        <p:spPr>
          <a:xfrm>
            <a:off x="5659253" y="5569545"/>
            <a:ext cx="2427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Myriad Pro" panose="020B0503030403020204" charset="0"/>
              </a:rPr>
              <a:t>PIN 1,2: 15V +/-</a:t>
            </a:r>
          </a:p>
          <a:p>
            <a:r>
              <a:rPr lang="da-DK" dirty="0">
                <a:latin typeface="Myriad Pro" panose="020B0503030403020204" charset="0"/>
              </a:rPr>
              <a:t>PIN 3,4: Tamper input</a:t>
            </a:r>
          </a:p>
          <a:p>
            <a:r>
              <a:rPr lang="da-DK" dirty="0">
                <a:latin typeface="Myriad Pro" panose="020B0503030403020204" charset="0"/>
              </a:rPr>
              <a:t>PIN 5 -10: Relay (2x)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BFAB2E55-556D-4B9A-8A05-2BD708271B57}"/>
              </a:ext>
            </a:extLst>
          </p:cNvPr>
          <p:cNvSpPr/>
          <p:nvPr/>
        </p:nvSpPr>
        <p:spPr>
          <a:xfrm>
            <a:off x="8188521" y="5569545"/>
            <a:ext cx="1317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Myriad Pro" panose="020B0503030403020204" charset="0"/>
              </a:rPr>
              <a:t>Bus </a:t>
            </a:r>
            <a:r>
              <a:rPr lang="da-DK" dirty="0" err="1">
                <a:latin typeface="Myriad Pro" panose="020B0503030403020204" charset="0"/>
              </a:rPr>
              <a:t>connection</a:t>
            </a:r>
            <a:endParaRPr lang="da-DK" dirty="0">
              <a:latin typeface="Myriad Pro" panose="020B0503030403020204" charset="0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FC01F130-532F-49B6-AE38-56942C3EE20F}"/>
              </a:ext>
            </a:extLst>
          </p:cNvPr>
          <p:cNvSpPr txBox="1"/>
          <p:nvPr/>
        </p:nvSpPr>
        <p:spPr>
          <a:xfrm>
            <a:off x="195943" y="121297"/>
            <a:ext cx="118688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000" dirty="0">
                <a:solidFill>
                  <a:schemeClr val="bg1"/>
                </a:solidFill>
                <a:latin typeface="Humanst521 BT" panose="020B0602020204020204"/>
              </a:rPr>
              <a:t>                            NOXONE</a:t>
            </a:r>
          </a:p>
        </p:txBody>
      </p:sp>
      <p:pic>
        <p:nvPicPr>
          <p:cNvPr id="11" name="Billede 10" descr="Et billede, der indeholder elektronik, kredsløb&#10;&#10;Automatisk genereret beskrivelse">
            <a:extLst>
              <a:ext uri="{FF2B5EF4-FFF2-40B4-BE49-F238E27FC236}">
                <a16:creationId xmlns:a16="http://schemas.microsoft.com/office/drawing/2014/main" id="{D72F5D21-F615-4142-88B7-5C9B502C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88" y="1134566"/>
            <a:ext cx="5932028" cy="4351338"/>
          </a:xfrm>
          <a:prstGeom prst="rect">
            <a:avLst/>
          </a:prstGeom>
        </p:spPr>
      </p:pic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3340E2AB-0A9B-493A-B99A-AE21A083B75F}"/>
              </a:ext>
            </a:extLst>
          </p:cNvPr>
          <p:cNvCxnSpPr>
            <a:cxnSpLocks/>
          </p:cNvCxnSpPr>
          <p:nvPr/>
        </p:nvCxnSpPr>
        <p:spPr>
          <a:xfrm flipH="1" flipV="1">
            <a:off x="7869892" y="4934462"/>
            <a:ext cx="594785" cy="62934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84BC3D17-F1D6-402D-9748-48628E62518E}"/>
              </a:ext>
            </a:extLst>
          </p:cNvPr>
          <p:cNvCxnSpPr>
            <a:cxnSpLocks/>
          </p:cNvCxnSpPr>
          <p:nvPr/>
        </p:nvCxnSpPr>
        <p:spPr>
          <a:xfrm flipV="1">
            <a:off x="6532749" y="5015883"/>
            <a:ext cx="394104" cy="55366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3D5A63BC-AF21-4165-B517-B65D7218E6A7}"/>
              </a:ext>
            </a:extLst>
          </p:cNvPr>
          <p:cNvCxnSpPr>
            <a:cxnSpLocks/>
          </p:cNvCxnSpPr>
          <p:nvPr/>
        </p:nvCxnSpPr>
        <p:spPr>
          <a:xfrm flipV="1">
            <a:off x="3865404" y="5044855"/>
            <a:ext cx="829101" cy="57598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DEE94187-202E-450A-889A-CD5E3D3968DD}"/>
              </a:ext>
            </a:extLst>
          </p:cNvPr>
          <p:cNvCxnSpPr>
            <a:cxnSpLocks/>
          </p:cNvCxnSpPr>
          <p:nvPr/>
        </p:nvCxnSpPr>
        <p:spPr>
          <a:xfrm flipV="1">
            <a:off x="3980069" y="5062139"/>
            <a:ext cx="1868019" cy="5587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811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Control Panel CPA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617025" y="2647781"/>
            <a:ext cx="548928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Graphical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display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ABS Plastic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Surface mount, or recessed by option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Mifare Reader as an option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4 x LED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indicators</a:t>
            </a: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9220" name="Picture 4" descr="NOX CPA-M G3 - Betjeningspanel m/kortlæser og LCD">
            <a:extLst>
              <a:ext uri="{FF2B5EF4-FFF2-40B4-BE49-F238E27FC236}">
                <a16:creationId xmlns:a16="http://schemas.microsoft.com/office/drawing/2014/main" id="{6C3C002E-F538-4DCD-A941-4CC726586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14652" r="28140" b="15008"/>
          <a:stretch/>
        </p:blipFill>
        <p:spPr bwMode="auto">
          <a:xfrm>
            <a:off x="1996750" y="1548883"/>
            <a:ext cx="3153747" cy="48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955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6FB72EA30DB6B438B6CBBBF376429B0" ma:contentTypeVersion="2" ma:contentTypeDescription="Opret et nyt dokument." ma:contentTypeScope="" ma:versionID="a98ace60208fe5abde31974599774a33">
  <xsd:schema xmlns:xsd="http://www.w3.org/2001/XMLSchema" xmlns:xs="http://www.w3.org/2001/XMLSchema" xmlns:p="http://schemas.microsoft.com/office/2006/metadata/properties" xmlns:ns2="650de2f0-9f68-4cba-a76b-67c7b45e6607" targetNamespace="http://schemas.microsoft.com/office/2006/metadata/properties" ma:root="true" ma:fieldsID="e5f87831f04d2e515486998ff40b8e25" ns2:_="">
    <xsd:import namespace="650de2f0-9f68-4cba-a76b-67c7b45e66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de2f0-9f68-4cba-a76b-67c7b45e66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0DF685-D3D3-4A1F-8B4E-249AEF6A1B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F42F29-C27D-4858-8C6C-EF5182233E74}">
  <ds:schemaRefs>
    <ds:schemaRef ds:uri="650de2f0-9f68-4cba-a76b-67c7b45e66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40BCB92-2E40-4704-8BEF-359A1C40C1E5}">
  <ds:schemaRefs>
    <ds:schemaRef ds:uri="650de2f0-9f68-4cba-a76b-67c7b45e66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</TotalTime>
  <Words>2366</Words>
  <Application>Microsoft Office PowerPoint</Application>
  <PresentationFormat>Widescreen</PresentationFormat>
  <Paragraphs>578</Paragraphs>
  <Slides>51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51</vt:i4>
      </vt:variant>
    </vt:vector>
  </HeadingPairs>
  <TitlesOfParts>
    <vt:vector size="59" baseType="lpstr">
      <vt:lpstr>Arial</vt:lpstr>
      <vt:lpstr>Calibri</vt:lpstr>
      <vt:lpstr>Myriad Pro</vt:lpstr>
      <vt:lpstr>Humanst521 BT</vt:lpstr>
      <vt:lpstr>Wingdings</vt:lpstr>
      <vt:lpstr>Calibri Light</vt:lpstr>
      <vt:lpstr>Canaro Book</vt:lpstr>
      <vt:lpstr>Office-tema</vt:lpstr>
      <vt:lpstr>NOX Systems</vt:lpstr>
      <vt:lpstr>Agenda</vt:lpstr>
      <vt:lpstr>NOX versioner</vt:lpstr>
      <vt:lpstr>System Topology</vt:lpstr>
      <vt:lpstr>NOX</vt:lpstr>
      <vt:lpstr>NOX</vt:lpstr>
      <vt:lpstr>NOX Corp Central Unit</vt:lpstr>
      <vt:lpstr>PowerPoint-præsentation</vt:lpstr>
      <vt:lpstr>Control Panel CPA</vt:lpstr>
      <vt:lpstr>NOX IO4 – 4 inputs + 4 outputs</vt:lpstr>
      <vt:lpstr>NOX RE4 – Relay unit</vt:lpstr>
      <vt:lpstr>NOX RPT</vt:lpstr>
      <vt:lpstr>NOX CMO – OSDP unit</vt:lpstr>
      <vt:lpstr>Important points</vt:lpstr>
      <vt:lpstr>Agenda</vt:lpstr>
      <vt:lpstr>NOX Areas, types and states</vt:lpstr>
      <vt:lpstr>NOX Areas, Create Areas</vt:lpstr>
      <vt:lpstr>NOX Areas, Inputs/detectors</vt:lpstr>
      <vt:lpstr>NOX User Profiles</vt:lpstr>
      <vt:lpstr>NOX User Profiles</vt:lpstr>
      <vt:lpstr>NOX User Profiles</vt:lpstr>
      <vt:lpstr>NOX User Profiles</vt:lpstr>
      <vt:lpstr>NOX User Profiles</vt:lpstr>
      <vt:lpstr>Users and User Profiles</vt:lpstr>
      <vt:lpstr>Agenda</vt:lpstr>
      <vt:lpstr>NOX startup</vt:lpstr>
      <vt:lpstr>NOX Config</vt:lpstr>
      <vt:lpstr>Agenda</vt:lpstr>
      <vt:lpstr>Practice 1</vt:lpstr>
      <vt:lpstr>Practice 1</vt:lpstr>
      <vt:lpstr>Practice 1</vt:lpstr>
      <vt:lpstr>Practice 1</vt:lpstr>
      <vt:lpstr>Practice 1</vt:lpstr>
      <vt:lpstr>Agenda</vt:lpstr>
      <vt:lpstr>Practice 2</vt:lpstr>
      <vt:lpstr>Agenda</vt:lpstr>
      <vt:lpstr>Practice 3</vt:lpstr>
      <vt:lpstr>Practice 3</vt:lpstr>
      <vt:lpstr>Practice 3</vt:lpstr>
      <vt:lpstr>Agenda</vt:lpstr>
      <vt:lpstr>Practice 4</vt:lpstr>
      <vt:lpstr>Practice 4</vt:lpstr>
      <vt:lpstr>Agenda</vt:lpstr>
      <vt:lpstr>Practice 5</vt:lpstr>
      <vt:lpstr>Agenda</vt:lpstr>
      <vt:lpstr>NOX</vt:lpstr>
      <vt:lpstr>SIMS</vt:lpstr>
      <vt:lpstr> NOX integration</vt:lpstr>
      <vt:lpstr> SIMS integration</vt:lpstr>
      <vt:lpstr> SIMS CCTV</vt:lpstr>
      <vt:lpstr>Thank you…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Jasper Johansen</dc:creator>
  <cp:lastModifiedBy>Christian Tyllesen</cp:lastModifiedBy>
  <cp:revision>58</cp:revision>
  <dcterms:created xsi:type="dcterms:W3CDTF">2014-10-03T07:19:22Z</dcterms:created>
  <dcterms:modified xsi:type="dcterms:W3CDTF">2023-03-21T08:05:05Z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0x01010036FB72EA30DB6B438B6CBBBF376429B0</vt:lpwstr>
  </property>
</Properties>
</file>