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36"/>
  </p:notesMasterIdLst>
  <p:sldIdLst>
    <p:sldId id="273" r:id="rId5"/>
    <p:sldId id="364" r:id="rId6"/>
    <p:sldId id="275" r:id="rId7"/>
    <p:sldId id="382" r:id="rId8"/>
    <p:sldId id="381" r:id="rId9"/>
    <p:sldId id="379" r:id="rId10"/>
    <p:sldId id="380" r:id="rId11"/>
    <p:sldId id="377" r:id="rId12"/>
    <p:sldId id="378" r:id="rId13"/>
    <p:sldId id="383" r:id="rId14"/>
    <p:sldId id="384" r:id="rId15"/>
    <p:sldId id="388" r:id="rId16"/>
    <p:sldId id="389" r:id="rId17"/>
    <p:sldId id="391" r:id="rId18"/>
    <p:sldId id="392" r:id="rId19"/>
    <p:sldId id="393" r:id="rId20"/>
    <p:sldId id="390" r:id="rId21"/>
    <p:sldId id="387" r:id="rId22"/>
    <p:sldId id="386" r:id="rId23"/>
    <p:sldId id="398" r:id="rId24"/>
    <p:sldId id="385" r:id="rId25"/>
    <p:sldId id="396" r:id="rId26"/>
    <p:sldId id="395" r:id="rId27"/>
    <p:sldId id="394" r:id="rId28"/>
    <p:sldId id="397" r:id="rId29"/>
    <p:sldId id="400" r:id="rId30"/>
    <p:sldId id="399" r:id="rId31"/>
    <p:sldId id="401" r:id="rId32"/>
    <p:sldId id="402" r:id="rId33"/>
    <p:sldId id="403" r:id="rId34"/>
    <p:sldId id="376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Humanst521 BT" panose="020B0602020204020204"/>
      <p:regular r:id="rId43"/>
      <p:bold r:id="rId44"/>
      <p:italic r:id="rId45"/>
      <p:boldItalic r:id="rId46"/>
    </p:embeddedFont>
    <p:embeddedFont>
      <p:font typeface="Myriad Pro" panose="020B0503030403020204" charset="0"/>
      <p:regular r:id="rId47"/>
      <p:bold r:id="rId48"/>
      <p:italic r:id="rId49"/>
      <p:boldItalic r:id="rId5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9A377-124F-4EAF-9EEA-A9CAAFD0160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052D8-2443-4987-94AA-F29F4962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2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195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505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4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13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355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6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25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95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49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15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69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F208-470C-4ED8-B369-4980D1C878EC}" type="datetimeFigureOut">
              <a:rPr lang="da-DK" smtClean="0"/>
              <a:t>06-03-2023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E802-F1BE-4642-9947-D05D9B3DE8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9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oxsystems.dk/" TargetMode="External"/><Relationship Id="rId4" Type="http://schemas.openxmlformats.org/officeDocument/2006/relationships/hyperlink" Target="http://www.aras.d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NOX Systems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7" y="2027091"/>
            <a:ext cx="7259428" cy="2560703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3127" y="5451885"/>
            <a:ext cx="1202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ct val="0"/>
              </a:spcAft>
            </a:pPr>
            <a:r>
              <a:rPr lang="da-DK" altLang="da-DK" sz="2400" b="1" dirty="0">
                <a:latin typeface="Myriad Pro" panose="020B0503030403020204" pitchFamily="34" charset="0"/>
              </a:rPr>
              <a:t>SmartIntego</a:t>
            </a:r>
          </a:p>
        </p:txBody>
      </p:sp>
    </p:spTree>
    <p:extLst>
      <p:ext uri="{BB962C8B-B14F-4D97-AF65-F5344CB8AC3E}">
        <p14:creationId xmlns:p14="http://schemas.microsoft.com/office/powerpoint/2010/main" val="154335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A5E9BE5-F9D6-54F4-080F-047E6BB6C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1544752"/>
            <a:ext cx="8229600" cy="47148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F68DD59-029D-B932-1921-B369CE272D10}"/>
              </a:ext>
            </a:extLst>
          </p:cNvPr>
          <p:cNvSpPr txBox="1"/>
          <p:nvPr/>
        </p:nvSpPr>
        <p:spPr>
          <a:xfrm>
            <a:off x="365760" y="1655064"/>
            <a:ext cx="220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Det er valgfrit om man benytter password her</a:t>
            </a:r>
          </a:p>
        </p:txBody>
      </p:sp>
    </p:spTree>
    <p:extLst>
      <p:ext uri="{BB962C8B-B14F-4D97-AF65-F5344CB8AC3E}">
        <p14:creationId xmlns:p14="http://schemas.microsoft.com/office/powerpoint/2010/main" val="351656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 Manager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B62361-087D-016E-545D-5B053CAA5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98" y="1362270"/>
            <a:ext cx="4905930" cy="518558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8C1A4BD-9474-2D0B-61BF-8D162B1B03B5}"/>
              </a:ext>
            </a:extLst>
          </p:cNvPr>
          <p:cNvSpPr txBox="1"/>
          <p:nvPr/>
        </p:nvSpPr>
        <p:spPr>
          <a:xfrm>
            <a:off x="521208" y="1545336"/>
            <a:ext cx="376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Højreklik på WaveNet_11_5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AF48897-2A54-136B-B85F-750C4A3D1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44933"/>
              </p:ext>
            </p:extLst>
          </p:nvPr>
        </p:nvGraphicFramePr>
        <p:xfrm>
          <a:off x="6409944" y="3810000"/>
          <a:ext cx="1170432" cy="213360"/>
        </p:xfrm>
        <a:graphic>
          <a:graphicData uri="http://schemas.openxmlformats.org/drawingml/2006/table">
            <a:tbl>
              <a:tblPr/>
              <a:tblGrid>
                <a:gridCol w="1170432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64592">
                <a:tc>
                  <a:txBody>
                    <a:bodyPr/>
                    <a:lstStyle/>
                    <a:p>
                      <a:endParaRPr lang="da-DK" sz="8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22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 Manager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36D76AC-90BF-860F-2C2D-84AFDB485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78" y="1315616"/>
            <a:ext cx="4867536" cy="52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5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 Manager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074BBB4-BD69-F0D4-BC35-C1EBD749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40" y="1343608"/>
            <a:ext cx="4966095" cy="5243804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4199887-33B5-D8FE-C8D7-4C7E9FE27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69953"/>
              </p:ext>
            </p:extLst>
          </p:nvPr>
        </p:nvGraphicFramePr>
        <p:xfrm>
          <a:off x="5522976" y="4667839"/>
          <a:ext cx="713232" cy="279065"/>
        </p:xfrm>
        <a:graphic>
          <a:graphicData uri="http://schemas.openxmlformats.org/drawingml/2006/table">
            <a:tbl>
              <a:tblPr/>
              <a:tblGrid>
                <a:gridCol w="713232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279065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8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2007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 Manager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2DA5B5-CFA8-7B2E-C7C9-C04EAB26A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76" y="1408922"/>
            <a:ext cx="4764436" cy="511094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C42AD57-550E-7F25-E554-082819EAD209}"/>
              </a:ext>
            </a:extLst>
          </p:cNvPr>
          <p:cNvSpPr txBox="1"/>
          <p:nvPr/>
        </p:nvSpPr>
        <p:spPr>
          <a:xfrm>
            <a:off x="521208" y="1545336"/>
            <a:ext cx="302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Højreklik på Noden og indtast navn for Noden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Find Chip ID (for at tilføje en lås)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CE4928A-4D8C-3575-B794-07E646F32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16169"/>
              </p:ext>
            </p:extLst>
          </p:nvPr>
        </p:nvGraphicFramePr>
        <p:xfrm>
          <a:off x="5193792" y="4475815"/>
          <a:ext cx="731520" cy="213360"/>
        </p:xfrm>
        <a:graphic>
          <a:graphicData uri="http://schemas.openxmlformats.org/drawingml/2006/table">
            <a:tbl>
              <a:tblPr/>
              <a:tblGrid>
                <a:gridCol w="731520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78481">
                <a:tc>
                  <a:txBody>
                    <a:bodyPr/>
                    <a:lstStyle/>
                    <a:p>
                      <a:endParaRPr lang="da-DK" sz="8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70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 Manager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B627AE1-BA46-B673-F99B-FDC2ECDFF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06" y="1362269"/>
            <a:ext cx="4850952" cy="520939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660519F-8709-439E-DA63-DD932CA6D1E8}"/>
              </a:ext>
            </a:extLst>
          </p:cNvPr>
          <p:cNvSpPr txBox="1"/>
          <p:nvPr/>
        </p:nvSpPr>
        <p:spPr>
          <a:xfrm>
            <a:off x="530352" y="1591056"/>
            <a:ext cx="325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/>
              <a:t>Indtast Chip ID, som er med låsene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F7468F3-C540-D9DA-D3A7-A0244DBD7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39278"/>
              </p:ext>
            </p:extLst>
          </p:nvPr>
        </p:nvGraphicFramePr>
        <p:xfrm>
          <a:off x="6026936" y="3922776"/>
          <a:ext cx="584176" cy="237744"/>
        </p:xfrm>
        <a:graphic>
          <a:graphicData uri="http://schemas.openxmlformats.org/drawingml/2006/table">
            <a:tbl>
              <a:tblPr/>
              <a:tblGrid>
                <a:gridCol w="584176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endParaRPr lang="da-DK" sz="8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11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6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 Manager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000C3F84-6533-690D-340C-8F77C25AE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92" y="1352089"/>
            <a:ext cx="4810708" cy="511538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6468151-25F8-6CED-E377-A5B20BAF7604}"/>
              </a:ext>
            </a:extLst>
          </p:cNvPr>
          <p:cNvSpPr txBox="1"/>
          <p:nvPr/>
        </p:nvSpPr>
        <p:spPr>
          <a:xfrm>
            <a:off x="512064" y="1581912"/>
            <a:ext cx="3392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RSSI (</a:t>
            </a:r>
            <a:r>
              <a:rPr lang="da-DK" dirty="0" err="1">
                <a:latin typeface="Myriad Pro" panose="020B0503030403020204" charset="0"/>
              </a:rPr>
              <a:t>dBm</a:t>
            </a:r>
            <a:r>
              <a:rPr lang="da-DK" dirty="0">
                <a:latin typeface="Myriad Pro" panose="020B0503030403020204" charset="0"/>
              </a:rPr>
              <a:t>)må ikke være lavere end -75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Eksempel 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-60 er godt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-90 er dårligt</a:t>
            </a:r>
          </a:p>
        </p:txBody>
      </p:sp>
    </p:spTree>
    <p:extLst>
      <p:ext uri="{BB962C8B-B14F-4D97-AF65-F5344CB8AC3E}">
        <p14:creationId xmlns:p14="http://schemas.microsoft.com/office/powerpoint/2010/main" val="97481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 Manager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A89D055-F3B8-54E0-1A4D-B996E1EEC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371600"/>
            <a:ext cx="4857750" cy="51435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2783F14-B3C9-26F0-4321-8F9DEFE9B657}"/>
              </a:ext>
            </a:extLst>
          </p:cNvPr>
          <p:cNvSpPr txBox="1"/>
          <p:nvPr/>
        </p:nvSpPr>
        <p:spPr>
          <a:xfrm>
            <a:off x="630936" y="1673352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Højreklik på LN og indtast navnet på låsen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3ED5777-0CE8-2FD5-F3AF-139084D75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74006"/>
              </p:ext>
            </p:extLst>
          </p:nvPr>
        </p:nvGraphicFramePr>
        <p:xfrm>
          <a:off x="5730240" y="2912191"/>
          <a:ext cx="1392936" cy="213360"/>
        </p:xfrm>
        <a:graphic>
          <a:graphicData uri="http://schemas.openxmlformats.org/drawingml/2006/table">
            <a:tbl>
              <a:tblPr/>
              <a:tblGrid>
                <a:gridCol w="1392936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78481">
                <a:tc>
                  <a:txBody>
                    <a:bodyPr/>
                    <a:lstStyle/>
                    <a:p>
                      <a:endParaRPr lang="da-DK" sz="8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6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 Manager</a:t>
            </a:r>
          </a:p>
        </p:txBody>
      </p:sp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A95F08AE-CF93-C7DD-E91C-4B7A65986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51" y="1425168"/>
            <a:ext cx="6497216" cy="500488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5519A2F-0C72-A51B-E0DE-480687AC2EDF}"/>
              </a:ext>
            </a:extLst>
          </p:cNvPr>
          <p:cNvSpPr txBox="1"/>
          <p:nvPr/>
        </p:nvSpPr>
        <p:spPr>
          <a:xfrm>
            <a:off x="530352" y="1527048"/>
            <a:ext cx="374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/>
              <a:t>Når man står på en LN (lås), kan man </a:t>
            </a:r>
            <a:r>
              <a:rPr lang="da-DK" dirty="0" err="1"/>
              <a:t>taste</a:t>
            </a:r>
            <a:r>
              <a:rPr lang="da-DK" dirty="0"/>
              <a:t> </a:t>
            </a:r>
            <a:r>
              <a:rPr lang="da-DK" dirty="0" err="1"/>
              <a:t>Ctrl+Alt+s</a:t>
            </a:r>
            <a:r>
              <a:rPr lang="da-DK" dirty="0"/>
              <a:t> for at status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/>
              <a:t>Må ikke være lavere end -75dB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da-DK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8BD6C755-037F-D41D-078C-CEF890A21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23176"/>
              </p:ext>
            </p:extLst>
          </p:nvPr>
        </p:nvGraphicFramePr>
        <p:xfrm>
          <a:off x="7909560" y="3820931"/>
          <a:ext cx="2587752" cy="213360"/>
        </p:xfrm>
        <a:graphic>
          <a:graphicData uri="http://schemas.openxmlformats.org/drawingml/2006/table">
            <a:tbl>
              <a:tblPr/>
              <a:tblGrid>
                <a:gridCol w="2587752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78481">
                <a:tc>
                  <a:txBody>
                    <a:bodyPr/>
                    <a:lstStyle/>
                    <a:p>
                      <a:endParaRPr lang="da-DK" sz="8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32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2007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 Manager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7917246-2963-7EB6-482C-01C0FE3F5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4" y="1371601"/>
            <a:ext cx="4795800" cy="5116188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CD106BD1-F730-2054-D72E-9D7E6303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80065"/>
              </p:ext>
            </p:extLst>
          </p:nvPr>
        </p:nvGraphicFramePr>
        <p:xfrm>
          <a:off x="8522208" y="4576399"/>
          <a:ext cx="731520" cy="213360"/>
        </p:xfrm>
        <a:graphic>
          <a:graphicData uri="http://schemas.openxmlformats.org/drawingml/2006/table">
            <a:tbl>
              <a:tblPr/>
              <a:tblGrid>
                <a:gridCol w="731520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78481">
                <a:tc>
                  <a:txBody>
                    <a:bodyPr/>
                    <a:lstStyle/>
                    <a:p>
                      <a:endParaRPr lang="da-DK" sz="8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3DECA358-3075-C691-565E-ADD3CC68422F}"/>
              </a:ext>
            </a:extLst>
          </p:cNvPr>
          <p:cNvSpPr txBox="1"/>
          <p:nvPr/>
        </p:nvSpPr>
        <p:spPr>
          <a:xfrm>
            <a:off x="530352" y="1527048"/>
            <a:ext cx="3749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/>
              <a:t>Når man står på en LN (lås), kan man </a:t>
            </a:r>
            <a:r>
              <a:rPr lang="da-DK" dirty="0" err="1"/>
              <a:t>taste</a:t>
            </a:r>
            <a:r>
              <a:rPr lang="da-DK" dirty="0"/>
              <a:t> </a:t>
            </a:r>
            <a:r>
              <a:rPr lang="da-DK" dirty="0" err="1"/>
              <a:t>Ctrl+Alt+t</a:t>
            </a:r>
            <a:r>
              <a:rPr lang="da-DK" dirty="0"/>
              <a:t> for at test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/>
              <a:t>Her kan man teste at åbne en dør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/>
              <a:t>Vælg G2_Open og indtast låsepassword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da-DK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3D22681-612D-5AB9-137D-97B8CEB3E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69629"/>
              </p:ext>
            </p:extLst>
          </p:nvPr>
        </p:nvGraphicFramePr>
        <p:xfrm>
          <a:off x="9396984" y="4244167"/>
          <a:ext cx="560832" cy="182880"/>
        </p:xfrm>
        <a:graphic>
          <a:graphicData uri="http://schemas.openxmlformats.org/drawingml/2006/table">
            <a:tbl>
              <a:tblPr/>
              <a:tblGrid>
                <a:gridCol w="560832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50703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34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01964" y="1253401"/>
            <a:ext cx="11406909" cy="2954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Overordnet gennemgang af NOX Systemet og SmartIntego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Beskrivelse af </a:t>
            </a:r>
            <a:r>
              <a:rPr lang="da-DK" altLang="da-DK" dirty="0" err="1">
                <a:latin typeface="Myriad Pro" panose="020B0503030403020204" pitchFamily="34" charset="0"/>
              </a:rPr>
              <a:t>SimonsVoss</a:t>
            </a:r>
            <a:r>
              <a:rPr lang="da-DK" altLang="da-DK" dirty="0">
                <a:latin typeface="Myriad Pro" panose="020B0503030403020204" pitchFamily="34" charset="0"/>
              </a:rPr>
              <a:t> </a:t>
            </a:r>
            <a:r>
              <a:rPr lang="da-DK" altLang="da-DK" dirty="0" err="1">
                <a:latin typeface="Myriad Pro" panose="020B0503030403020204" pitchFamily="34" charset="0"/>
              </a:rPr>
              <a:t>Admin</a:t>
            </a:r>
            <a:endParaRPr lang="da-DK" altLang="da-DK" dirty="0">
              <a:latin typeface="Myriad Pro" panose="020B0503030403020204" pitchFamily="34" charset="0"/>
            </a:endParaRP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Beskrivelse af SmartIntego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Programmering af SmartIntego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Gennemgang af test og status funktioner i SmartIntego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da-DK" altLang="da-DK" dirty="0">
                <a:latin typeface="Myriad Pro" panose="020B0503030403020204" pitchFamily="34" charset="0"/>
              </a:rPr>
              <a:t>Programmering af NOX</a:t>
            </a: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endParaRPr lang="da-DK" altLang="da-DK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3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/>
              </a:rPr>
              <a:t>NOX versioner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46DAA35-7880-B969-E430-127902ABF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43608"/>
            <a:ext cx="4831477" cy="5185196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552E863-1360-312F-E0C4-539E5F167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19549"/>
              </p:ext>
            </p:extLst>
          </p:nvPr>
        </p:nvGraphicFramePr>
        <p:xfrm>
          <a:off x="10180755" y="6054306"/>
          <a:ext cx="560832" cy="182880"/>
        </p:xfrm>
        <a:graphic>
          <a:graphicData uri="http://schemas.openxmlformats.org/drawingml/2006/table">
            <a:tbl>
              <a:tblPr/>
              <a:tblGrid>
                <a:gridCol w="560832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50703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633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3F1A2A5-E517-6884-E0C5-26005341C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13" y="1403413"/>
            <a:ext cx="7205663" cy="49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0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8490974-2DA0-3D26-7DEF-2B3463598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303809"/>
            <a:ext cx="6218872" cy="53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D2CB68A-93BF-728A-BA56-B959F01A5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30" y="1353312"/>
            <a:ext cx="9221483" cy="50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3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B7D217A-1406-72DE-EECA-A2CD8AB5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51" y="1371600"/>
            <a:ext cx="5976295" cy="5055108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75CA1F3-4582-31FD-4AF1-2E523D0AA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239130"/>
              </p:ext>
            </p:extLst>
          </p:nvPr>
        </p:nvGraphicFramePr>
        <p:xfrm>
          <a:off x="6448510" y="2751269"/>
          <a:ext cx="1407866" cy="182880"/>
        </p:xfrm>
        <a:graphic>
          <a:graphicData uri="http://schemas.openxmlformats.org/drawingml/2006/table">
            <a:tbl>
              <a:tblPr/>
              <a:tblGrid>
                <a:gridCol w="1407866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50703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2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 </a:t>
            </a:r>
            <a:r>
              <a:rPr lang="da-DK" sz="5000" b="1">
                <a:solidFill>
                  <a:schemeClr val="bg1"/>
                </a:solidFill>
                <a:latin typeface="Humanst521 BT"/>
              </a:rPr>
              <a:t>ConfigData</a:t>
            </a:r>
            <a:endParaRPr lang="da-DK" sz="5000" b="1" dirty="0">
              <a:solidFill>
                <a:schemeClr val="bg1"/>
              </a:solidFill>
              <a:latin typeface="Humanst521 BT"/>
            </a:endParaRPr>
          </a:p>
        </p:txBody>
      </p:sp>
      <p:pic>
        <p:nvPicPr>
          <p:cNvPr id="6" name="Billede 5" descr="Et billede, der indeholder bord&#10;&#10;Automatisk genereret beskrivelse">
            <a:extLst>
              <a:ext uri="{FF2B5EF4-FFF2-40B4-BE49-F238E27FC236}">
                <a16:creationId xmlns:a16="http://schemas.microsoft.com/office/drawing/2014/main" id="{ABE90B2C-CB4D-F35E-9FF7-A3E2D473F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" y="2237796"/>
            <a:ext cx="11676888" cy="23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85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NOX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517D27F-9131-9D77-3CBC-05726B4DC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8" y="2185210"/>
            <a:ext cx="11346024" cy="1965064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45BD736-482C-B2C6-3711-37C908221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73505"/>
              </p:ext>
            </p:extLst>
          </p:nvPr>
        </p:nvGraphicFramePr>
        <p:xfrm>
          <a:off x="760942" y="3289833"/>
          <a:ext cx="857546" cy="182880"/>
        </p:xfrm>
        <a:graphic>
          <a:graphicData uri="http://schemas.openxmlformats.org/drawingml/2006/table">
            <a:tbl>
              <a:tblPr/>
              <a:tblGrid>
                <a:gridCol w="857546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18872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0F49CA7-7DB7-A2E9-67C8-8577DEB0A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94659"/>
              </p:ext>
            </p:extLst>
          </p:nvPr>
        </p:nvGraphicFramePr>
        <p:xfrm>
          <a:off x="9145990" y="2915861"/>
          <a:ext cx="1845098" cy="182880"/>
        </p:xfrm>
        <a:graphic>
          <a:graphicData uri="http://schemas.openxmlformats.org/drawingml/2006/table">
            <a:tbl>
              <a:tblPr/>
              <a:tblGrid>
                <a:gridCol w="1845098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50703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862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NOX</a:t>
            </a:r>
          </a:p>
        </p:txBody>
      </p:sp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275F7F14-D2B3-6E80-40FD-543D461AA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745411"/>
            <a:ext cx="11627632" cy="3709638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14165D9-D938-BB74-4F9D-F13E6DEF3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90903"/>
              </p:ext>
            </p:extLst>
          </p:nvPr>
        </p:nvGraphicFramePr>
        <p:xfrm>
          <a:off x="10405871" y="4890965"/>
          <a:ext cx="1179127" cy="182880"/>
        </p:xfrm>
        <a:graphic>
          <a:graphicData uri="http://schemas.openxmlformats.org/drawingml/2006/table">
            <a:tbl>
              <a:tblPr/>
              <a:tblGrid>
                <a:gridCol w="1179127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50703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869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NOX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6B8CA53-A3B8-2627-D666-5960A6E64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72" y="1261518"/>
            <a:ext cx="5039655" cy="5281344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830B1BE-CED4-4118-5951-74A5B4D5E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43647"/>
              </p:ext>
            </p:extLst>
          </p:nvPr>
        </p:nvGraphicFramePr>
        <p:xfrm>
          <a:off x="4592278" y="1772861"/>
          <a:ext cx="1095290" cy="182880"/>
        </p:xfrm>
        <a:graphic>
          <a:graphicData uri="http://schemas.openxmlformats.org/drawingml/2006/table">
            <a:tbl>
              <a:tblPr/>
              <a:tblGrid>
                <a:gridCol w="1095290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50703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9628F96-3BB8-FFD5-7BED-653E332E6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63872"/>
              </p:ext>
            </p:extLst>
          </p:nvPr>
        </p:nvGraphicFramePr>
        <p:xfrm>
          <a:off x="4500838" y="2659829"/>
          <a:ext cx="811826" cy="182880"/>
        </p:xfrm>
        <a:graphic>
          <a:graphicData uri="http://schemas.openxmlformats.org/drawingml/2006/table">
            <a:tbl>
              <a:tblPr/>
              <a:tblGrid>
                <a:gridCol w="811826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50703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6F3ED5C-E5C2-E49D-5FC7-DED1F888E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394283"/>
              </p:ext>
            </p:extLst>
          </p:nvPr>
        </p:nvGraphicFramePr>
        <p:xfrm>
          <a:off x="6238198" y="3144461"/>
          <a:ext cx="1378754" cy="182880"/>
        </p:xfrm>
        <a:graphic>
          <a:graphicData uri="http://schemas.openxmlformats.org/drawingml/2006/table">
            <a:tbl>
              <a:tblPr/>
              <a:tblGrid>
                <a:gridCol w="1378754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50703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704EBF11-57D8-9163-16AE-1CBC28F1F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19904"/>
              </p:ext>
            </p:extLst>
          </p:nvPr>
        </p:nvGraphicFramePr>
        <p:xfrm>
          <a:off x="6238198" y="3387894"/>
          <a:ext cx="1378754" cy="182880"/>
        </p:xfrm>
        <a:graphic>
          <a:graphicData uri="http://schemas.openxmlformats.org/drawingml/2006/table">
            <a:tbl>
              <a:tblPr/>
              <a:tblGrid>
                <a:gridCol w="1378754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150703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A728E2DC-FD7A-2AFD-BD42-A9A13F4DF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07433"/>
              </p:ext>
            </p:extLst>
          </p:nvPr>
        </p:nvGraphicFramePr>
        <p:xfrm>
          <a:off x="3735106" y="3822192"/>
          <a:ext cx="3305773" cy="903459"/>
        </p:xfrm>
        <a:graphic>
          <a:graphicData uri="http://schemas.openxmlformats.org/drawingml/2006/table">
            <a:tbl>
              <a:tblPr/>
              <a:tblGrid>
                <a:gridCol w="3305773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903459">
                <a:tc>
                  <a:txBody>
                    <a:bodyPr/>
                    <a:lstStyle/>
                    <a:p>
                      <a:endParaRPr lang="da-DK" sz="6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332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NOX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8F960D6-55DE-1791-7E3B-E366037C7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92" y="1330574"/>
            <a:ext cx="7380216" cy="51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5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74DB406-3EC8-7870-70C8-20922B68CF55}"/>
              </a:ext>
            </a:extLst>
          </p:cNvPr>
          <p:cNvSpPr txBox="1"/>
          <p:nvPr/>
        </p:nvSpPr>
        <p:spPr>
          <a:xfrm>
            <a:off x="914400" y="1801368"/>
            <a:ext cx="10561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Der kan installeres op til 30 Hub/Routere på en NOX central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En router kan understøtte 16 døre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Rækkevidde op til 30 meter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Max 480 trådløse døre på en NOX central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Tilsluttes eksisterende netværksstruktur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Kan tilslutter Power over Ethernet (</a:t>
            </a:r>
            <a:r>
              <a:rPr lang="da-DK" dirty="0" err="1">
                <a:latin typeface="Myriad Pro" panose="020B0503030403020204" charset="0"/>
              </a:rPr>
              <a:t>PoE</a:t>
            </a:r>
            <a:r>
              <a:rPr lang="da-DK" dirty="0">
                <a:latin typeface="Myriad Pro" panose="020B0503030403020204" charset="0"/>
              </a:rPr>
              <a:t>) MAX. 3 VA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Dataoverførsel via 868MHz frekvens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Der anbefales at dedikere en slavecentral kun til trådløse døre ved Ca. 20 trådløse døre alt efter brugen af dørene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Software kan hentes ved at log ind på Aras.dk under support-Downloads-SmartIntego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Hent nyeste SmartIntego </a:t>
            </a:r>
            <a:r>
              <a:rPr lang="da-DK" dirty="0" err="1">
                <a:latin typeface="Myriad Pro" panose="020B0503030403020204" charset="0"/>
              </a:rPr>
              <a:t>admin</a:t>
            </a:r>
            <a:r>
              <a:rPr lang="da-DK" dirty="0">
                <a:latin typeface="Myriad Pro" panose="020B0503030403020204" charset="0"/>
              </a:rPr>
              <a:t> </a:t>
            </a:r>
            <a:r>
              <a:rPr lang="da-DK" dirty="0" err="1">
                <a:latin typeface="Myriad Pro" panose="020B0503030403020204" charset="0"/>
              </a:rPr>
              <a:t>tool</a:t>
            </a:r>
            <a:r>
              <a:rPr lang="da-DK" dirty="0">
                <a:latin typeface="Myriad Pro" panose="020B0503030403020204" charset="0"/>
              </a:rPr>
              <a:t> og SmartIntego </a:t>
            </a:r>
            <a:r>
              <a:rPr lang="da-DK" dirty="0" err="1">
                <a:latin typeface="Myriad Pro" panose="020B0503030403020204" charset="0"/>
              </a:rPr>
              <a:t>setup</a:t>
            </a:r>
            <a:endParaRPr lang="da-DK" dirty="0">
              <a:latin typeface="Myriad Pro" panose="020B050303040302020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a-DK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66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6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 err="1">
                <a:solidFill>
                  <a:schemeClr val="bg1"/>
                </a:solidFill>
                <a:latin typeface="Humanst521 BT"/>
              </a:rPr>
              <a:t>SmartIntego</a:t>
            </a:r>
            <a:r>
              <a:rPr lang="da-DK" sz="5000" b="1" dirty="0">
                <a:solidFill>
                  <a:schemeClr val="bg1"/>
                </a:solidFill>
                <a:latin typeface="Humanst521 BT"/>
              </a:rPr>
              <a:t> Afsluttende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12C38-235D-1A81-9021-DE6DFDD563B6}"/>
              </a:ext>
            </a:extLst>
          </p:cNvPr>
          <p:cNvSpPr txBox="1"/>
          <p:nvPr/>
        </p:nvSpPr>
        <p:spPr>
          <a:xfrm>
            <a:off x="516636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D0F42940-9759-9F5A-5DE6-8047910BC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54" y="1296953"/>
            <a:ext cx="5355767" cy="53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11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156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Tak for i dag….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4CA8922-2840-4B17-B985-367F5ED78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142" y="1919238"/>
            <a:ext cx="6972299" cy="3921918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4981576" y="3445259"/>
            <a:ext cx="6534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latin typeface="Myriad Pro" panose="020B0503030403020204" pitchFamily="34" charset="0"/>
              </a:rPr>
              <a:t>Find mere information om NOX systemet her: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4762501" y="3845369"/>
            <a:ext cx="6972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sv-SE" altLang="da-DK" sz="3600">
                <a:latin typeface="Myriad Pro" panose="020B0503030403020204" pitchFamily="34" charset="0"/>
                <a:hlinkClick r:id="rId4"/>
              </a:rPr>
              <a:t>www.aras.dk</a:t>
            </a:r>
            <a:endParaRPr lang="sv-SE" altLang="da-DK" sz="3600">
              <a:latin typeface="Myriad Pro" panose="020B0503030403020204" pitchFamily="34" charset="0"/>
            </a:endParaRPr>
          </a:p>
          <a:p>
            <a:pPr marL="460375" lvl="2" indent="-285750" defTabSz="652463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262063" algn="l"/>
              </a:tabLst>
            </a:pPr>
            <a:r>
              <a:rPr lang="sv-SE" altLang="da-DK" sz="3600">
                <a:latin typeface="Myriad Pro" panose="020B0503030403020204" pitchFamily="34" charset="0"/>
                <a:hlinkClick r:id="rId5"/>
              </a:rPr>
              <a:t>www.noxsystems.dk</a:t>
            </a:r>
            <a:endParaRPr lang="sv-SE" altLang="da-DK" sz="360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1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 err="1">
                <a:solidFill>
                  <a:schemeClr val="bg1"/>
                </a:solidFill>
                <a:latin typeface="Humanst521 BT"/>
              </a:rPr>
              <a:t>SimonsVoss</a:t>
            </a:r>
            <a:r>
              <a:rPr lang="da-DK" sz="5000" b="1" dirty="0">
                <a:solidFill>
                  <a:schemeClr val="bg1"/>
                </a:solidFill>
                <a:latin typeface="Humanst521 BT"/>
              </a:rPr>
              <a:t> </a:t>
            </a:r>
            <a:r>
              <a:rPr lang="da-DK" sz="5000" b="1" dirty="0" err="1">
                <a:solidFill>
                  <a:schemeClr val="bg1"/>
                </a:solidFill>
                <a:latin typeface="Humanst521 BT"/>
              </a:rPr>
              <a:t>Admin</a:t>
            </a:r>
            <a:endParaRPr lang="da-DK" sz="5000" b="1" dirty="0">
              <a:solidFill>
                <a:schemeClr val="bg1"/>
              </a:solidFill>
              <a:latin typeface="Humanst521 BT"/>
            </a:endParaRP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800F2C4-B9E7-D7F7-9AEA-2FF4FD133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7" y="1448891"/>
            <a:ext cx="8554496" cy="27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1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 err="1">
                <a:solidFill>
                  <a:schemeClr val="bg1"/>
                </a:solidFill>
                <a:latin typeface="Humanst521 BT"/>
              </a:rPr>
              <a:t>SimonsVoss</a:t>
            </a:r>
            <a:r>
              <a:rPr lang="da-DK" sz="5000" b="1" dirty="0">
                <a:solidFill>
                  <a:schemeClr val="bg1"/>
                </a:solidFill>
                <a:latin typeface="Humanst521 BT"/>
              </a:rPr>
              <a:t> </a:t>
            </a:r>
            <a:r>
              <a:rPr lang="da-DK" sz="5000" b="1" dirty="0" err="1">
                <a:solidFill>
                  <a:schemeClr val="bg1"/>
                </a:solidFill>
                <a:latin typeface="Humanst521 BT"/>
              </a:rPr>
              <a:t>Admin</a:t>
            </a:r>
            <a:endParaRPr lang="da-DK" sz="5000" b="1" dirty="0">
              <a:solidFill>
                <a:schemeClr val="bg1"/>
              </a:solidFill>
              <a:latin typeface="Humanst521 BT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79A6800-D9E5-8BB3-8573-2BF19BE9B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61" y="1410671"/>
            <a:ext cx="6854001" cy="473820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54F4B51-3F6A-BCAF-A7F2-11BE382F2841}"/>
              </a:ext>
            </a:extLst>
          </p:cNvPr>
          <p:cNvSpPr txBox="1"/>
          <p:nvPr/>
        </p:nvSpPr>
        <p:spPr>
          <a:xfrm>
            <a:off x="612648" y="1847088"/>
            <a:ext cx="3438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Højreklik</a:t>
            </a:r>
            <a:r>
              <a:rPr lang="da-DK" dirty="0"/>
              <a:t> på Noden og set IP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/>
              <a:t>Standard </a:t>
            </a:r>
            <a:r>
              <a:rPr lang="da-DK" dirty="0" err="1"/>
              <a:t>Ipadresse</a:t>
            </a:r>
            <a:r>
              <a:rPr lang="da-DK" dirty="0"/>
              <a:t> 192.168.100.100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/>
              <a:t>Brugernavn: </a:t>
            </a:r>
            <a:r>
              <a:rPr lang="da-DK" dirty="0" err="1"/>
              <a:t>SimonsVoss</a:t>
            </a:r>
            <a:endParaRPr lang="da-DK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/>
              <a:t>Password: </a:t>
            </a:r>
            <a:r>
              <a:rPr lang="da-DK" dirty="0" err="1"/>
              <a:t>SimonsVoss</a:t>
            </a:r>
            <a:endParaRPr lang="da-DK" dirty="0"/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/>
              <a:t>Ændre Password</a:t>
            </a:r>
          </a:p>
        </p:txBody>
      </p:sp>
    </p:spTree>
    <p:extLst>
      <p:ext uri="{BB962C8B-B14F-4D97-AF65-F5344CB8AC3E}">
        <p14:creationId xmlns:p14="http://schemas.microsoft.com/office/powerpoint/2010/main" val="27701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</a:t>
            </a: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08973F2-4D28-9459-243A-36BC87A39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98" y="1270993"/>
            <a:ext cx="8108304" cy="523921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421716D-291A-8889-CA0C-CAF95CDD664F}"/>
              </a:ext>
            </a:extLst>
          </p:cNvPr>
          <p:cNvSpPr txBox="1"/>
          <p:nvPr/>
        </p:nvSpPr>
        <p:spPr>
          <a:xfrm>
            <a:off x="466344" y="1728216"/>
            <a:ext cx="3018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Indtast Konfigurations password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charset="0"/>
              </a:rPr>
              <a:t>Indtast låsepassword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0000"/>
                </a:solidFill>
                <a:latin typeface="Myriad Pro" panose="020B0503030403020204" charset="0"/>
              </a:rPr>
              <a:t>DET ER VIGTIGT AT GEMME DISSE PASSWORD, samt konfigurationsfilen</a:t>
            </a:r>
          </a:p>
          <a:p>
            <a:endParaRPr lang="da-DK" dirty="0">
              <a:latin typeface="Myriad Pro" panose="020B0503030403020204" charset="0"/>
            </a:endParaRPr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25A6631D-E676-BF59-A0C7-715210B86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20884"/>
              </p:ext>
            </p:extLst>
          </p:nvPr>
        </p:nvGraphicFramePr>
        <p:xfrm>
          <a:off x="9738360" y="3881455"/>
          <a:ext cx="1188720" cy="36576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AB7678C2-389F-A7C2-6F1B-1C182616F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63037"/>
              </p:ext>
            </p:extLst>
          </p:nvPr>
        </p:nvGraphicFramePr>
        <p:xfrm>
          <a:off x="9738360" y="4560677"/>
          <a:ext cx="1188720" cy="36576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920E5E5-7077-4D11-F764-E81A383F1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17" y="1366254"/>
            <a:ext cx="9859799" cy="3896211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C81F664E-18C4-0CB1-45B0-83871E419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08913"/>
              </p:ext>
            </p:extLst>
          </p:nvPr>
        </p:nvGraphicFramePr>
        <p:xfrm>
          <a:off x="6510528" y="2583007"/>
          <a:ext cx="2459736" cy="365760"/>
        </p:xfrm>
        <a:graphic>
          <a:graphicData uri="http://schemas.openxmlformats.org/drawingml/2006/table">
            <a:tbl>
              <a:tblPr/>
              <a:tblGrid>
                <a:gridCol w="2459736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6A73490-A588-98C9-806B-F7B82D352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02541"/>
              </p:ext>
            </p:extLst>
          </p:nvPr>
        </p:nvGraphicFramePr>
        <p:xfrm>
          <a:off x="5660136" y="2991730"/>
          <a:ext cx="3410712" cy="365760"/>
        </p:xfrm>
        <a:graphic>
          <a:graphicData uri="http://schemas.openxmlformats.org/drawingml/2006/table">
            <a:tbl>
              <a:tblPr/>
              <a:tblGrid>
                <a:gridCol w="3410712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92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11151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2ECB1DA-0D0A-31FB-7E55-68FE36010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1909762"/>
            <a:ext cx="8239125" cy="3038475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52146269-51C3-ADCE-715C-4604BB7DF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00802"/>
              </p:ext>
            </p:extLst>
          </p:nvPr>
        </p:nvGraphicFramePr>
        <p:xfrm>
          <a:off x="2615184" y="2290399"/>
          <a:ext cx="2029968" cy="279065"/>
        </p:xfrm>
        <a:graphic>
          <a:graphicData uri="http://schemas.openxmlformats.org/drawingml/2006/table">
            <a:tbl>
              <a:tblPr/>
              <a:tblGrid>
                <a:gridCol w="2029968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279065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41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6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/>
              </a:rPr>
              <a:t>SmartIntego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794C0FA-844C-4F76-780A-912FC92C0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1559040"/>
            <a:ext cx="8258175" cy="4686300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F61A971-C157-302B-DEA4-E044903F7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55924"/>
              </p:ext>
            </p:extLst>
          </p:nvPr>
        </p:nvGraphicFramePr>
        <p:xfrm>
          <a:off x="9546336" y="5801695"/>
          <a:ext cx="822960" cy="333929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2156318905"/>
                    </a:ext>
                  </a:extLst>
                </a:gridCol>
              </a:tblGrid>
              <a:tr h="33392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6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85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FB72EA30DB6B438B6CBBBF376429B0" ma:contentTypeVersion="2" ma:contentTypeDescription="Opret et nyt dokument." ma:contentTypeScope="" ma:versionID="a98ace60208fe5abde31974599774a33">
  <xsd:schema xmlns:xsd="http://www.w3.org/2001/XMLSchema" xmlns:xs="http://www.w3.org/2001/XMLSchema" xmlns:p="http://schemas.microsoft.com/office/2006/metadata/properties" xmlns:ns2="650de2f0-9f68-4cba-a76b-67c7b45e6607" targetNamespace="http://schemas.microsoft.com/office/2006/metadata/properties" ma:root="true" ma:fieldsID="e5f87831f04d2e515486998ff40b8e25" ns2:_="">
    <xsd:import namespace="650de2f0-9f68-4cba-a76b-67c7b45e66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de2f0-9f68-4cba-a76b-67c7b45e66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42F29-C27D-4858-8C6C-EF5182233E74}">
  <ds:schemaRefs>
    <ds:schemaRef ds:uri="650de2f0-9f68-4cba-a76b-67c7b45e66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0DF685-D3D3-4A1F-8B4E-249AEF6A1B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BCB92-2E40-4704-8BEF-359A1C40C1E5}">
  <ds:schemaRefs>
    <ds:schemaRef ds:uri="650de2f0-9f68-4cba-a76b-67c7b45e66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</TotalTime>
  <Words>352</Words>
  <Application>Microsoft Office PowerPoint</Application>
  <PresentationFormat>Widescreen</PresentationFormat>
  <Paragraphs>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Humanst521 BT</vt:lpstr>
      <vt:lpstr>Calibri Light</vt:lpstr>
      <vt:lpstr>Calibri</vt:lpstr>
      <vt:lpstr>Myriad Pro</vt:lpstr>
      <vt:lpstr>Arial</vt:lpstr>
      <vt:lpstr>Office-tema</vt:lpstr>
      <vt:lpstr>NOX Systems</vt:lpstr>
      <vt:lpstr>Agenda</vt:lpstr>
      <vt:lpstr>SmartIntego</vt:lpstr>
      <vt:lpstr>SimonsVoss Admin</vt:lpstr>
      <vt:lpstr>SimonsVoss Admin</vt:lpstr>
      <vt:lpstr>SmartIntego</vt:lpstr>
      <vt:lpstr>SmartIntego</vt:lpstr>
      <vt:lpstr>SmartIntego</vt:lpstr>
      <vt:lpstr>SmartIntego</vt:lpstr>
      <vt:lpstr>SmartIntego</vt:lpstr>
      <vt:lpstr>SmartIntego Manager</vt:lpstr>
      <vt:lpstr>SmartIntego Manager</vt:lpstr>
      <vt:lpstr>SmartIntego Manager</vt:lpstr>
      <vt:lpstr>SmartIntego Manager</vt:lpstr>
      <vt:lpstr>SmartIntego Manager</vt:lpstr>
      <vt:lpstr>SmartIntego Manager</vt:lpstr>
      <vt:lpstr>SmartIntego Manager</vt:lpstr>
      <vt:lpstr>SmartIntego Manager</vt:lpstr>
      <vt:lpstr>SmartIntego Manager</vt:lpstr>
      <vt:lpstr>NOX versioner</vt:lpstr>
      <vt:lpstr>SmartIntego</vt:lpstr>
      <vt:lpstr>SmartIntego</vt:lpstr>
      <vt:lpstr>SmartIntego</vt:lpstr>
      <vt:lpstr>SmartIntego</vt:lpstr>
      <vt:lpstr>SmartIntego ConfigData</vt:lpstr>
      <vt:lpstr>NOX</vt:lpstr>
      <vt:lpstr>NOX</vt:lpstr>
      <vt:lpstr>NOX</vt:lpstr>
      <vt:lpstr>NOX</vt:lpstr>
      <vt:lpstr>SmartIntego Afsluttende test</vt:lpstr>
      <vt:lpstr>Tak for i dag….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Jasper Johansen</dc:creator>
  <cp:lastModifiedBy>Christian Tyllesen</cp:lastModifiedBy>
  <cp:revision>76</cp:revision>
  <dcterms:created xsi:type="dcterms:W3CDTF">2014-10-03T07:19:22Z</dcterms:created>
  <dcterms:modified xsi:type="dcterms:W3CDTF">2023-03-06T13:57:38Z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0x01010036FB72EA30DB6B438B6CBBBF376429B0</vt:lpwstr>
  </property>
</Properties>
</file>