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49"/>
  </p:notesMasterIdLst>
  <p:sldIdLst>
    <p:sldId id="273" r:id="rId5"/>
    <p:sldId id="364" r:id="rId6"/>
    <p:sldId id="275" r:id="rId7"/>
    <p:sldId id="276" r:id="rId8"/>
    <p:sldId id="381" r:id="rId9"/>
    <p:sldId id="286" r:id="rId10"/>
    <p:sldId id="277" r:id="rId11"/>
    <p:sldId id="366" r:id="rId12"/>
    <p:sldId id="372" r:id="rId13"/>
    <p:sldId id="280" r:id="rId14"/>
    <p:sldId id="333" r:id="rId15"/>
    <p:sldId id="382" r:id="rId16"/>
    <p:sldId id="341" r:id="rId17"/>
    <p:sldId id="357" r:id="rId18"/>
    <p:sldId id="358" r:id="rId19"/>
    <p:sldId id="359" r:id="rId20"/>
    <p:sldId id="347" r:id="rId21"/>
    <p:sldId id="367" r:id="rId22"/>
    <p:sldId id="284" r:id="rId23"/>
    <p:sldId id="346" r:id="rId24"/>
    <p:sldId id="368" r:id="rId25"/>
    <p:sldId id="334" r:id="rId26"/>
    <p:sldId id="335" r:id="rId27"/>
    <p:sldId id="383" r:id="rId28"/>
    <p:sldId id="373" r:id="rId29"/>
    <p:sldId id="336" r:id="rId30"/>
    <p:sldId id="369" r:id="rId31"/>
    <p:sldId id="384" r:id="rId32"/>
    <p:sldId id="385" r:id="rId33"/>
    <p:sldId id="337" r:id="rId34"/>
    <p:sldId id="348" r:id="rId35"/>
    <p:sldId id="349" r:id="rId36"/>
    <p:sldId id="374" r:id="rId37"/>
    <p:sldId id="351" r:id="rId38"/>
    <p:sldId id="352" r:id="rId39"/>
    <p:sldId id="370" r:id="rId40"/>
    <p:sldId id="375" r:id="rId41"/>
    <p:sldId id="371" r:id="rId42"/>
    <p:sldId id="288" r:id="rId43"/>
    <p:sldId id="291" r:id="rId44"/>
    <p:sldId id="377" r:id="rId45"/>
    <p:sldId id="380" r:id="rId46"/>
    <p:sldId id="379" r:id="rId47"/>
    <p:sldId id="376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Humanst521 BT" panose="020B0602020204020204"/>
      <p:regular r:id="rId56"/>
      <p:bold r:id="rId57"/>
      <p:italic r:id="rId58"/>
      <p:boldItalic r:id="rId59"/>
    </p:embeddedFont>
    <p:embeddedFont>
      <p:font typeface="Myriad Pro" panose="020B0503030403020204" charset="0"/>
      <p:regular r:id="rId60"/>
      <p:bold r:id="rId61"/>
      <p:italic r:id="rId62"/>
      <p:boldItalic r:id="rId6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A5A34-DFA9-4ED2-8C13-69A0D96CFC4E}" v="1125" dt="2019-10-30T14:56:11.600"/>
    <p1510:client id="{3698D376-FFE8-44E9-8341-CBAAC11C77DC}" v="12" dt="2019-11-05T07:20:25.748"/>
    <p1510:client id="{41B6A1AB-DD80-4EA0-9217-D5F0172E1349}" v="2" dt="2019-11-08T11:37:59.390"/>
    <p1510:client id="{752A1E4E-826A-4005-A020-BDAB08689E70}" v="68" dt="2019-10-31T11:04:57.538"/>
    <p1510:client id="{C6ED13DF-6D72-4221-951B-1A7DC1FD5DC9}" v="65" dt="2019-10-31T07:14:07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A377-124F-4EAF-9EEA-A9CAAFD0160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52D8-2443-4987-94AA-F29F49626E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7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52D8-2443-4987-94AA-F29F49626E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9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0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4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3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55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6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9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1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69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F208-470C-4ED8-B369-4980D1C878EC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jp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oxsystems.dk/" TargetMode="External"/><Relationship Id="rId4" Type="http://schemas.openxmlformats.org/officeDocument/2006/relationships/hyperlink" Target="http://www.aras.d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Systems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7" y="2027091"/>
            <a:ext cx="7259428" cy="256070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3127" y="5451885"/>
            <a:ext cx="120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</a:pPr>
            <a:r>
              <a:rPr lang="da-DK" altLang="da-DK" sz="2400" b="1" dirty="0">
                <a:latin typeface="Myriad Pro" panose="020B0503030403020204" pitchFamily="34" charset="0"/>
              </a:rPr>
              <a:t>Kursus i installation, konfiguration samt indføring i servicefunktioner</a:t>
            </a:r>
          </a:p>
        </p:txBody>
      </p:sp>
    </p:spTree>
    <p:extLst>
      <p:ext uri="{BB962C8B-B14F-4D97-AF65-F5344CB8AC3E}">
        <p14:creationId xmlns:p14="http://schemas.microsoft.com/office/powerpoint/2010/main" val="154335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struktur: Områder</a:t>
            </a:r>
          </a:p>
        </p:txBody>
      </p:sp>
      <p:grpSp>
        <p:nvGrpSpPr>
          <p:cNvPr id="10" name="Grupp 6"/>
          <p:cNvGrpSpPr/>
          <p:nvPr/>
        </p:nvGrpSpPr>
        <p:grpSpPr>
          <a:xfrm>
            <a:off x="209219" y="2239241"/>
            <a:ext cx="2393121" cy="489703"/>
            <a:chOff x="953590" y="1058091"/>
            <a:chExt cx="3045586" cy="61913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0" name="Rektangel 39"/>
            <p:cNvSpPr/>
            <p:nvPr/>
          </p:nvSpPr>
          <p:spPr>
            <a:xfrm>
              <a:off x="953590" y="1058091"/>
              <a:ext cx="3045586" cy="61913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8"/>
            <p:cNvSpPr txBox="1"/>
            <p:nvPr/>
          </p:nvSpPr>
          <p:spPr>
            <a:xfrm>
              <a:off x="1209829" y="1152980"/>
              <a:ext cx="2789346" cy="470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 Alarmen</a:t>
              </a:r>
            </a:p>
          </p:txBody>
        </p:sp>
      </p:grpSp>
      <p:sp>
        <p:nvSpPr>
          <p:cNvPr id="17" name="textruta 25"/>
          <p:cNvSpPr txBox="1"/>
          <p:nvPr/>
        </p:nvSpPr>
        <p:spPr>
          <a:xfrm>
            <a:off x="689314" y="1292573"/>
            <a:ext cx="1555298" cy="372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Alarmområder</a:t>
            </a:r>
            <a:endParaRPr lang="sv-SE"/>
          </a:p>
        </p:txBody>
      </p:sp>
      <p:grpSp>
        <p:nvGrpSpPr>
          <p:cNvPr id="46" name="Grupp 15">
            <a:extLst>
              <a:ext uri="{FF2B5EF4-FFF2-40B4-BE49-F238E27FC236}">
                <a16:creationId xmlns:a16="http://schemas.microsoft.com/office/drawing/2014/main" id="{2D640373-5BEB-4D8E-8D83-AF6FE2D701FA}"/>
              </a:ext>
            </a:extLst>
          </p:cNvPr>
          <p:cNvGrpSpPr/>
          <p:nvPr/>
        </p:nvGrpSpPr>
        <p:grpSpPr>
          <a:xfrm>
            <a:off x="209218" y="5939894"/>
            <a:ext cx="2393121" cy="489812"/>
            <a:chOff x="953589" y="1203735"/>
            <a:chExt cx="3045585" cy="619274"/>
          </a:xfrm>
          <a:solidFill>
            <a:srgbClr val="FF0000"/>
          </a:solidFill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9D232CD-ABC2-48F3-B243-2136A57178C0}"/>
                </a:ext>
              </a:extLst>
            </p:cNvPr>
            <p:cNvSpPr/>
            <p:nvPr/>
          </p:nvSpPr>
          <p:spPr>
            <a:xfrm>
              <a:off x="953589" y="1203735"/>
              <a:ext cx="3045585" cy="619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textruta 17">
              <a:extLst>
                <a:ext uri="{FF2B5EF4-FFF2-40B4-BE49-F238E27FC236}">
                  <a16:creationId xmlns:a16="http://schemas.microsoft.com/office/drawing/2014/main" id="{CC1D4EFC-ED48-46D8-B298-FA2B39EF0572}"/>
                </a:ext>
              </a:extLst>
            </p:cNvPr>
            <p:cNvSpPr txBox="1"/>
            <p:nvPr/>
          </p:nvSpPr>
          <p:spPr>
            <a:xfrm>
              <a:off x="1240885" y="1274350"/>
              <a:ext cx="2157373" cy="4706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/>
                <a:t>x. System</a:t>
              </a:r>
            </a:p>
          </p:txBody>
        </p:sp>
      </p:grpSp>
      <p:sp>
        <p:nvSpPr>
          <p:cNvPr id="49" name="textruta 26">
            <a:extLst>
              <a:ext uri="{FF2B5EF4-FFF2-40B4-BE49-F238E27FC236}">
                <a16:creationId xmlns:a16="http://schemas.microsoft.com/office/drawing/2014/main" id="{3CEFF9FB-A31D-4246-81E8-9ABE2EA0774F}"/>
              </a:ext>
            </a:extLst>
          </p:cNvPr>
          <p:cNvSpPr txBox="1"/>
          <p:nvPr/>
        </p:nvSpPr>
        <p:spPr>
          <a:xfrm>
            <a:off x="7456924" y="1339101"/>
            <a:ext cx="133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Dørområder</a:t>
            </a:r>
          </a:p>
        </p:txBody>
      </p:sp>
      <p:grpSp>
        <p:nvGrpSpPr>
          <p:cNvPr id="50" name="Grupp 18">
            <a:extLst>
              <a:ext uri="{FF2B5EF4-FFF2-40B4-BE49-F238E27FC236}">
                <a16:creationId xmlns:a16="http://schemas.microsoft.com/office/drawing/2014/main" id="{B5912D2F-2AE6-4BD6-A6D0-F9277F9A75C0}"/>
              </a:ext>
            </a:extLst>
          </p:cNvPr>
          <p:cNvGrpSpPr/>
          <p:nvPr/>
        </p:nvGrpSpPr>
        <p:grpSpPr>
          <a:xfrm>
            <a:off x="6871742" y="2239924"/>
            <a:ext cx="2505537" cy="435845"/>
            <a:chOff x="953589" y="865030"/>
            <a:chExt cx="4075611" cy="796835"/>
          </a:xfrm>
          <a:solidFill>
            <a:srgbClr val="92D050"/>
          </a:solidFill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725887A6-0C04-4DB3-8FE6-CDE4182F2F1C}"/>
                </a:ext>
              </a:extLst>
            </p:cNvPr>
            <p:cNvSpPr/>
            <p:nvPr/>
          </p:nvSpPr>
          <p:spPr>
            <a:xfrm>
              <a:off x="953589" y="865030"/>
              <a:ext cx="4075611" cy="7968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20">
              <a:extLst>
                <a:ext uri="{FF2B5EF4-FFF2-40B4-BE49-F238E27FC236}">
                  <a16:creationId xmlns:a16="http://schemas.microsoft.com/office/drawing/2014/main" id="{5A0C7D8D-A529-4AAF-84A3-02E74AB9FC52}"/>
                </a:ext>
              </a:extLst>
            </p:cNvPr>
            <p:cNvSpPr txBox="1"/>
            <p:nvPr/>
          </p:nvSpPr>
          <p:spPr>
            <a:xfrm>
              <a:off x="1190306" y="939843"/>
              <a:ext cx="3343095" cy="6805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Dør Hoveddør</a:t>
              </a:r>
            </a:p>
          </p:txBody>
        </p:sp>
      </p:grpSp>
      <p:grpSp>
        <p:nvGrpSpPr>
          <p:cNvPr id="53" name="Grupp 18">
            <a:extLst>
              <a:ext uri="{FF2B5EF4-FFF2-40B4-BE49-F238E27FC236}">
                <a16:creationId xmlns:a16="http://schemas.microsoft.com/office/drawing/2014/main" id="{FF7E81DA-479D-41E6-BAAE-F997CF9B31D6}"/>
              </a:ext>
            </a:extLst>
          </p:cNvPr>
          <p:cNvGrpSpPr/>
          <p:nvPr/>
        </p:nvGrpSpPr>
        <p:grpSpPr>
          <a:xfrm>
            <a:off x="6871741" y="5255394"/>
            <a:ext cx="2505537" cy="435845"/>
            <a:chOff x="953589" y="865030"/>
            <a:chExt cx="4075611" cy="796835"/>
          </a:xfrm>
          <a:solidFill>
            <a:srgbClr val="92D050"/>
          </a:solidFill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D7BFF405-64DC-4C64-849D-F2B4795F003A}"/>
                </a:ext>
              </a:extLst>
            </p:cNvPr>
            <p:cNvSpPr/>
            <p:nvPr/>
          </p:nvSpPr>
          <p:spPr>
            <a:xfrm>
              <a:off x="953589" y="865030"/>
              <a:ext cx="4075611" cy="7968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textruta 20">
              <a:extLst>
                <a:ext uri="{FF2B5EF4-FFF2-40B4-BE49-F238E27FC236}">
                  <a16:creationId xmlns:a16="http://schemas.microsoft.com/office/drawing/2014/main" id="{17FF4924-5432-452A-9770-A7F73FA834D3}"/>
                </a:ext>
              </a:extLst>
            </p:cNvPr>
            <p:cNvSpPr txBox="1"/>
            <p:nvPr/>
          </p:nvSpPr>
          <p:spPr>
            <a:xfrm>
              <a:off x="1190306" y="939843"/>
              <a:ext cx="3343095" cy="6805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Dør Port Lager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2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struktur: Indgange</a:t>
            </a:r>
          </a:p>
        </p:txBody>
      </p:sp>
      <p:sp>
        <p:nvSpPr>
          <p:cNvPr id="46" name="textruta 37"/>
          <p:cNvSpPr txBox="1"/>
          <p:nvPr/>
        </p:nvSpPr>
        <p:spPr>
          <a:xfrm>
            <a:off x="9891126" y="124083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Alarmindgange</a:t>
            </a:r>
          </a:p>
        </p:txBody>
      </p:sp>
      <p:sp>
        <p:nvSpPr>
          <p:cNvPr id="47" name="Rektangel 46"/>
          <p:cNvSpPr/>
          <p:nvPr/>
        </p:nvSpPr>
        <p:spPr>
          <a:xfrm>
            <a:off x="9711561" y="1695738"/>
            <a:ext cx="2042289" cy="314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ruta 40"/>
          <p:cNvSpPr txBox="1"/>
          <p:nvPr/>
        </p:nvSpPr>
        <p:spPr>
          <a:xfrm>
            <a:off x="9754141" y="1696008"/>
            <a:ext cx="17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Pir. Rum 1</a:t>
            </a:r>
          </a:p>
        </p:txBody>
      </p:sp>
      <p:sp>
        <p:nvSpPr>
          <p:cNvPr id="49" name="Rektangel 48"/>
          <p:cNvSpPr/>
          <p:nvPr/>
        </p:nvSpPr>
        <p:spPr>
          <a:xfrm>
            <a:off x="9694238" y="2839416"/>
            <a:ext cx="2059612" cy="314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6"/>
          <p:cNvSpPr txBox="1"/>
          <p:nvPr/>
        </p:nvSpPr>
        <p:spPr>
          <a:xfrm>
            <a:off x="9736818" y="2839686"/>
            <a:ext cx="200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 rum 2</a:t>
            </a:r>
          </a:p>
        </p:txBody>
      </p:sp>
      <p:sp>
        <p:nvSpPr>
          <p:cNvPr id="51" name="Rektangel 50"/>
          <p:cNvSpPr/>
          <p:nvPr/>
        </p:nvSpPr>
        <p:spPr>
          <a:xfrm>
            <a:off x="9694238" y="3406036"/>
            <a:ext cx="2059612" cy="314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1"/>
          <p:cNvSpPr txBox="1"/>
          <p:nvPr/>
        </p:nvSpPr>
        <p:spPr>
          <a:xfrm>
            <a:off x="9736817" y="3406306"/>
            <a:ext cx="183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Pir. rum3</a:t>
            </a:r>
          </a:p>
        </p:txBody>
      </p:sp>
      <p:sp>
        <p:nvSpPr>
          <p:cNvPr id="53" name="Rektangel 52"/>
          <p:cNvSpPr/>
          <p:nvPr/>
        </p:nvSpPr>
        <p:spPr>
          <a:xfrm>
            <a:off x="9694238" y="3956717"/>
            <a:ext cx="2059612" cy="314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ruta 57"/>
          <p:cNvSpPr txBox="1"/>
          <p:nvPr/>
        </p:nvSpPr>
        <p:spPr>
          <a:xfrm>
            <a:off x="9736818" y="3936544"/>
            <a:ext cx="206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Pir. Rum 4</a:t>
            </a:r>
          </a:p>
        </p:txBody>
      </p:sp>
      <p:sp>
        <p:nvSpPr>
          <p:cNvPr id="55" name="Rektangel 54"/>
          <p:cNvSpPr/>
          <p:nvPr/>
        </p:nvSpPr>
        <p:spPr>
          <a:xfrm>
            <a:off x="9694238" y="5013177"/>
            <a:ext cx="2059612" cy="314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64"/>
          <p:cNvSpPr txBox="1"/>
          <p:nvPr/>
        </p:nvSpPr>
        <p:spPr>
          <a:xfrm>
            <a:off x="9736818" y="5013447"/>
            <a:ext cx="201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Pir. Rum 6</a:t>
            </a:r>
          </a:p>
        </p:txBody>
      </p:sp>
      <p:cxnSp>
        <p:nvCxnSpPr>
          <p:cNvPr id="58" name="Rak pil 27"/>
          <p:cNvCxnSpPr>
            <a:cxnSpLocks/>
            <a:stCxn id="47" idx="1"/>
          </p:cNvCxnSpPr>
          <p:nvPr/>
        </p:nvCxnSpPr>
        <p:spPr>
          <a:xfrm flipH="1">
            <a:off x="2602334" y="1852869"/>
            <a:ext cx="7109227" cy="46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 74"/>
          <p:cNvCxnSpPr>
            <a:cxnSpLocks/>
          </p:cNvCxnSpPr>
          <p:nvPr/>
        </p:nvCxnSpPr>
        <p:spPr>
          <a:xfrm flipH="1" flipV="1">
            <a:off x="2610997" y="2389345"/>
            <a:ext cx="7069209" cy="1153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 76"/>
          <p:cNvCxnSpPr>
            <a:cxnSpLocks/>
          </p:cNvCxnSpPr>
          <p:nvPr/>
        </p:nvCxnSpPr>
        <p:spPr>
          <a:xfrm flipH="1" flipV="1">
            <a:off x="2610997" y="2389345"/>
            <a:ext cx="7069209" cy="53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 78"/>
          <p:cNvCxnSpPr>
            <a:cxnSpLocks/>
            <a:stCxn id="53" idx="1"/>
            <a:endCxn id="104" idx="3"/>
          </p:cNvCxnSpPr>
          <p:nvPr/>
        </p:nvCxnSpPr>
        <p:spPr>
          <a:xfrm flipH="1" flipV="1">
            <a:off x="2602337" y="2484093"/>
            <a:ext cx="7091901" cy="162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pil 82"/>
          <p:cNvCxnSpPr>
            <a:cxnSpLocks/>
            <a:stCxn id="80" idx="1"/>
          </p:cNvCxnSpPr>
          <p:nvPr/>
        </p:nvCxnSpPr>
        <p:spPr>
          <a:xfrm flipH="1" flipV="1">
            <a:off x="2610997" y="2638401"/>
            <a:ext cx="7080928" cy="306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pil 84"/>
          <p:cNvCxnSpPr>
            <a:cxnSpLocks/>
            <a:stCxn id="55" idx="1"/>
          </p:cNvCxnSpPr>
          <p:nvPr/>
        </p:nvCxnSpPr>
        <p:spPr>
          <a:xfrm flipH="1" flipV="1">
            <a:off x="2610997" y="2583060"/>
            <a:ext cx="7083241" cy="258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 63"/>
          <p:cNvSpPr/>
          <p:nvPr/>
        </p:nvSpPr>
        <p:spPr>
          <a:xfrm>
            <a:off x="9711561" y="2268799"/>
            <a:ext cx="2042289" cy="314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40"/>
          <p:cNvSpPr txBox="1"/>
          <p:nvPr/>
        </p:nvSpPr>
        <p:spPr>
          <a:xfrm>
            <a:off x="9754141" y="2269069"/>
            <a:ext cx="201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MK </a:t>
            </a:r>
            <a:r>
              <a:rPr lang="sv-SE" err="1"/>
              <a:t>Dør</a:t>
            </a:r>
            <a:r>
              <a:rPr lang="sv-SE"/>
              <a:t> </a:t>
            </a:r>
            <a:r>
              <a:rPr lang="sv-SE" err="1"/>
              <a:t>Hoveddør</a:t>
            </a:r>
            <a:endParaRPr lang="sv-SE"/>
          </a:p>
        </p:txBody>
      </p:sp>
      <p:cxnSp>
        <p:nvCxnSpPr>
          <p:cNvPr id="66" name="Rak pil 27"/>
          <p:cNvCxnSpPr>
            <a:cxnSpLocks/>
            <a:stCxn id="64" idx="1"/>
          </p:cNvCxnSpPr>
          <p:nvPr/>
        </p:nvCxnSpPr>
        <p:spPr>
          <a:xfrm flipH="1">
            <a:off x="9339586" y="2425930"/>
            <a:ext cx="371975" cy="4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ktangel 68"/>
          <p:cNvSpPr/>
          <p:nvPr/>
        </p:nvSpPr>
        <p:spPr>
          <a:xfrm>
            <a:off x="9694238" y="4471627"/>
            <a:ext cx="2059612" cy="314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textruta 51"/>
          <p:cNvSpPr txBox="1"/>
          <p:nvPr/>
        </p:nvSpPr>
        <p:spPr>
          <a:xfrm>
            <a:off x="9736818" y="4462372"/>
            <a:ext cx="181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Pir. Rum 5</a:t>
            </a:r>
          </a:p>
        </p:txBody>
      </p:sp>
      <p:cxnSp>
        <p:nvCxnSpPr>
          <p:cNvPr id="71" name="Rak pil 78"/>
          <p:cNvCxnSpPr>
            <a:cxnSpLocks/>
            <a:stCxn id="70" idx="1"/>
          </p:cNvCxnSpPr>
          <p:nvPr/>
        </p:nvCxnSpPr>
        <p:spPr>
          <a:xfrm flipH="1" flipV="1">
            <a:off x="2610997" y="2470235"/>
            <a:ext cx="7125821" cy="2176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ktangel 79"/>
          <p:cNvSpPr/>
          <p:nvPr/>
        </p:nvSpPr>
        <p:spPr>
          <a:xfrm>
            <a:off x="9691925" y="5547976"/>
            <a:ext cx="2079248" cy="314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ruta 51"/>
          <p:cNvSpPr txBox="1"/>
          <p:nvPr/>
        </p:nvSpPr>
        <p:spPr>
          <a:xfrm>
            <a:off x="9736817" y="5504731"/>
            <a:ext cx="207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MK port rum 6</a:t>
            </a:r>
          </a:p>
        </p:txBody>
      </p:sp>
      <p:sp>
        <p:nvSpPr>
          <p:cNvPr id="85" name="Rektangel 84"/>
          <p:cNvSpPr/>
          <p:nvPr/>
        </p:nvSpPr>
        <p:spPr>
          <a:xfrm>
            <a:off x="9691925" y="6073250"/>
            <a:ext cx="2079248" cy="314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extruta 51"/>
          <p:cNvSpPr txBox="1"/>
          <p:nvPr/>
        </p:nvSpPr>
        <p:spPr>
          <a:xfrm>
            <a:off x="9736818" y="6063995"/>
            <a:ext cx="19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Nøgleboks</a:t>
            </a:r>
            <a:endParaRPr lang="sv-SE"/>
          </a:p>
        </p:txBody>
      </p:sp>
      <p:cxnSp>
        <p:nvCxnSpPr>
          <p:cNvPr id="87" name="Rak pil 82"/>
          <p:cNvCxnSpPr>
            <a:cxnSpLocks/>
            <a:stCxn id="85" idx="1"/>
            <a:endCxn id="94" idx="3"/>
          </p:cNvCxnSpPr>
          <p:nvPr/>
        </p:nvCxnSpPr>
        <p:spPr>
          <a:xfrm flipH="1" flipV="1">
            <a:off x="2602336" y="6184800"/>
            <a:ext cx="7089589" cy="45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C03CA66E-C4BF-473F-8DF5-A380A16D88C3}"/>
              </a:ext>
            </a:extLst>
          </p:cNvPr>
          <p:cNvGrpSpPr/>
          <p:nvPr/>
        </p:nvGrpSpPr>
        <p:grpSpPr>
          <a:xfrm>
            <a:off x="209215" y="1292573"/>
            <a:ext cx="9168061" cy="5137133"/>
            <a:chOff x="811107" y="1292573"/>
            <a:chExt cx="9168061" cy="5137133"/>
          </a:xfrm>
        </p:grpSpPr>
        <p:grpSp>
          <p:nvGrpSpPr>
            <p:cNvPr id="72" name="Grupp 6">
              <a:extLst>
                <a:ext uri="{FF2B5EF4-FFF2-40B4-BE49-F238E27FC236}">
                  <a16:creationId xmlns:a16="http://schemas.microsoft.com/office/drawing/2014/main" id="{5E24B769-53F2-4216-B968-E0D7357B1093}"/>
                </a:ext>
              </a:extLst>
            </p:cNvPr>
            <p:cNvGrpSpPr/>
            <p:nvPr/>
          </p:nvGrpSpPr>
          <p:grpSpPr>
            <a:xfrm>
              <a:off x="811108" y="2239241"/>
              <a:ext cx="2393121" cy="489703"/>
              <a:chOff x="953590" y="1058091"/>
              <a:chExt cx="3045586" cy="61913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DA07FD9B-16C5-4B9D-ABA7-380818DB7A80}"/>
                  </a:ext>
                </a:extLst>
              </p:cNvPr>
              <p:cNvSpPr/>
              <p:nvPr/>
            </p:nvSpPr>
            <p:spPr>
              <a:xfrm>
                <a:off x="953590" y="1058091"/>
                <a:ext cx="3045586" cy="61913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5" name="textruta 8">
                <a:extLst>
                  <a:ext uri="{FF2B5EF4-FFF2-40B4-BE49-F238E27FC236}">
                    <a16:creationId xmlns:a16="http://schemas.microsoft.com/office/drawing/2014/main" id="{BB0B704F-3C67-4190-A81C-A41E43760594}"/>
                  </a:ext>
                </a:extLst>
              </p:cNvPr>
              <p:cNvSpPr txBox="1"/>
              <p:nvPr/>
            </p:nvSpPr>
            <p:spPr>
              <a:xfrm>
                <a:off x="1209829" y="1152980"/>
                <a:ext cx="2789346" cy="4706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1. Alarmen</a:t>
                </a:r>
              </a:p>
            </p:txBody>
          </p:sp>
        </p:grpSp>
        <p:sp>
          <p:nvSpPr>
            <p:cNvPr id="77" name="textruta 25">
              <a:extLst>
                <a:ext uri="{FF2B5EF4-FFF2-40B4-BE49-F238E27FC236}">
                  <a16:creationId xmlns:a16="http://schemas.microsoft.com/office/drawing/2014/main" id="{61897C6C-260B-46D7-97AE-35DD5758832C}"/>
                </a:ext>
              </a:extLst>
            </p:cNvPr>
            <p:cNvSpPr txBox="1"/>
            <p:nvPr/>
          </p:nvSpPr>
          <p:spPr>
            <a:xfrm>
              <a:off x="1291203" y="1292573"/>
              <a:ext cx="1555298" cy="37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err="1"/>
                <a:t>Alarmområder</a:t>
              </a:r>
              <a:endParaRPr lang="sv-SE"/>
            </a:p>
          </p:txBody>
        </p:sp>
        <p:grpSp>
          <p:nvGrpSpPr>
            <p:cNvPr id="83" name="Grupp 15">
              <a:extLst>
                <a:ext uri="{FF2B5EF4-FFF2-40B4-BE49-F238E27FC236}">
                  <a16:creationId xmlns:a16="http://schemas.microsoft.com/office/drawing/2014/main" id="{CDF160D6-D4F2-4946-A910-D3E7BB826507}"/>
                </a:ext>
              </a:extLst>
            </p:cNvPr>
            <p:cNvGrpSpPr/>
            <p:nvPr/>
          </p:nvGrpSpPr>
          <p:grpSpPr>
            <a:xfrm>
              <a:off x="811107" y="5939894"/>
              <a:ext cx="2393121" cy="489812"/>
              <a:chOff x="953589" y="1203735"/>
              <a:chExt cx="3045585" cy="619274"/>
            </a:xfrm>
            <a:solidFill>
              <a:srgbClr val="FF0000"/>
            </a:solidFill>
          </p:grpSpPr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5C85FF51-7FC4-4008-92EE-4B1B3709085F}"/>
                  </a:ext>
                </a:extLst>
              </p:cNvPr>
              <p:cNvSpPr/>
              <p:nvPr/>
            </p:nvSpPr>
            <p:spPr>
              <a:xfrm>
                <a:off x="953589" y="1203735"/>
                <a:ext cx="3045585" cy="61927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textruta 17">
                <a:extLst>
                  <a:ext uri="{FF2B5EF4-FFF2-40B4-BE49-F238E27FC236}">
                    <a16:creationId xmlns:a16="http://schemas.microsoft.com/office/drawing/2014/main" id="{18169274-5E18-4E2D-A7D5-671E387DD487}"/>
                  </a:ext>
                </a:extLst>
              </p:cNvPr>
              <p:cNvSpPr txBox="1"/>
              <p:nvPr/>
            </p:nvSpPr>
            <p:spPr>
              <a:xfrm>
                <a:off x="1240885" y="1274350"/>
                <a:ext cx="2157373" cy="4706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x. System</a:t>
                </a:r>
              </a:p>
            </p:txBody>
          </p:sp>
        </p:grpSp>
        <p:sp>
          <p:nvSpPr>
            <p:cNvPr id="84" name="textruta 26">
              <a:extLst>
                <a:ext uri="{FF2B5EF4-FFF2-40B4-BE49-F238E27FC236}">
                  <a16:creationId xmlns:a16="http://schemas.microsoft.com/office/drawing/2014/main" id="{2A716E8E-FDF4-40D7-8D8C-B80964F8B78A}"/>
                </a:ext>
              </a:extLst>
            </p:cNvPr>
            <p:cNvSpPr txBox="1"/>
            <p:nvPr/>
          </p:nvSpPr>
          <p:spPr>
            <a:xfrm>
              <a:off x="8058813" y="1339101"/>
              <a:ext cx="1335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/>
                <a:t>Dørområder</a:t>
              </a:r>
            </a:p>
          </p:txBody>
        </p:sp>
        <p:grpSp>
          <p:nvGrpSpPr>
            <p:cNvPr id="88" name="Grupp 18">
              <a:extLst>
                <a:ext uri="{FF2B5EF4-FFF2-40B4-BE49-F238E27FC236}">
                  <a16:creationId xmlns:a16="http://schemas.microsoft.com/office/drawing/2014/main" id="{251030DA-8876-415E-AF29-7E74135D9550}"/>
                </a:ext>
              </a:extLst>
            </p:cNvPr>
            <p:cNvGrpSpPr/>
            <p:nvPr/>
          </p:nvGrpSpPr>
          <p:grpSpPr>
            <a:xfrm>
              <a:off x="7473631" y="2239924"/>
              <a:ext cx="2505537" cy="435845"/>
              <a:chOff x="953589" y="865030"/>
              <a:chExt cx="4075611" cy="796835"/>
            </a:xfrm>
            <a:solidFill>
              <a:srgbClr val="92D050"/>
            </a:solidFill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4D92DBA7-7AB2-4E9B-99AA-3E9624571A90}"/>
                  </a:ext>
                </a:extLst>
              </p:cNvPr>
              <p:cNvSpPr/>
              <p:nvPr/>
            </p:nvSpPr>
            <p:spPr>
              <a:xfrm>
                <a:off x="953589" y="865030"/>
                <a:ext cx="4075611" cy="7968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textruta 20">
                <a:extLst>
                  <a:ext uri="{FF2B5EF4-FFF2-40B4-BE49-F238E27FC236}">
                    <a16:creationId xmlns:a16="http://schemas.microsoft.com/office/drawing/2014/main" id="{406D0230-D0C6-4EFB-B8A1-2BBC3D0E1A71}"/>
                  </a:ext>
                </a:extLst>
              </p:cNvPr>
              <p:cNvSpPr txBox="1"/>
              <p:nvPr/>
            </p:nvSpPr>
            <p:spPr>
              <a:xfrm>
                <a:off x="1190306" y="939843"/>
                <a:ext cx="3343095" cy="6805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2. Dør Hoveddør</a:t>
                </a:r>
              </a:p>
            </p:txBody>
          </p:sp>
        </p:grpSp>
        <p:grpSp>
          <p:nvGrpSpPr>
            <p:cNvPr id="89" name="Grupp 18">
              <a:extLst>
                <a:ext uri="{FF2B5EF4-FFF2-40B4-BE49-F238E27FC236}">
                  <a16:creationId xmlns:a16="http://schemas.microsoft.com/office/drawing/2014/main" id="{E5993355-DF64-401E-8F47-DB8854B6CED0}"/>
                </a:ext>
              </a:extLst>
            </p:cNvPr>
            <p:cNvGrpSpPr/>
            <p:nvPr/>
          </p:nvGrpSpPr>
          <p:grpSpPr>
            <a:xfrm>
              <a:off x="7473630" y="5255388"/>
              <a:ext cx="2505537" cy="435845"/>
              <a:chOff x="953589" y="5166728"/>
              <a:chExt cx="4075611" cy="796835"/>
            </a:xfrm>
            <a:solidFill>
              <a:srgbClr val="92D050"/>
            </a:solidFill>
          </p:grpSpPr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1A1FAE9B-5056-47ED-9A8E-B3C387F6261F}"/>
                  </a:ext>
                </a:extLst>
              </p:cNvPr>
              <p:cNvSpPr/>
              <p:nvPr/>
            </p:nvSpPr>
            <p:spPr>
              <a:xfrm>
                <a:off x="953589" y="5166728"/>
                <a:ext cx="4075611" cy="7968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textruta 20">
                <a:extLst>
                  <a:ext uri="{FF2B5EF4-FFF2-40B4-BE49-F238E27FC236}">
                    <a16:creationId xmlns:a16="http://schemas.microsoft.com/office/drawing/2014/main" id="{CEA8B549-E827-4DA5-8154-C8CDC96B42E6}"/>
                  </a:ext>
                </a:extLst>
              </p:cNvPr>
              <p:cNvSpPr txBox="1"/>
              <p:nvPr/>
            </p:nvSpPr>
            <p:spPr>
              <a:xfrm>
                <a:off x="1190306" y="5241549"/>
                <a:ext cx="3343095" cy="6805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3. Dør Port Lager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87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Brugerpro</a:t>
            </a:r>
            <a:r>
              <a:rPr lang="da-DK" sz="5000" b="1" spc="300">
                <a:solidFill>
                  <a:schemeClr val="bg1"/>
                </a:solidFill>
                <a:latin typeface="Humanst521 BT" panose="020B0602020204020204" pitchFamily="34" charset="0"/>
              </a:rPr>
              <a:t>f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iler</a:t>
            </a:r>
          </a:p>
        </p:txBody>
      </p:sp>
      <p:grpSp>
        <p:nvGrpSpPr>
          <p:cNvPr id="63" name="Gruppe 62"/>
          <p:cNvGrpSpPr/>
          <p:nvPr/>
        </p:nvGrpSpPr>
        <p:grpSpPr>
          <a:xfrm>
            <a:off x="962465" y="2202183"/>
            <a:ext cx="2280240" cy="3947021"/>
            <a:chOff x="408868" y="1653040"/>
            <a:chExt cx="2565669" cy="4441096"/>
          </a:xfrm>
        </p:grpSpPr>
        <p:sp>
          <p:nvSpPr>
            <p:cNvPr id="65" name="textruta 37"/>
            <p:cNvSpPr txBox="1"/>
            <p:nvPr/>
          </p:nvSpPr>
          <p:spPr>
            <a:xfrm>
              <a:off x="408868" y="1653040"/>
              <a:ext cx="2565669" cy="74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200" b="1"/>
                <a:t>BRUGERPROFILER</a:t>
              </a:r>
            </a:p>
            <a:p>
              <a:endParaRPr lang="sv-SE" sz="1500"/>
            </a:p>
          </p:txBody>
        </p:sp>
        <p:grpSp>
          <p:nvGrpSpPr>
            <p:cNvPr id="66" name="Grupp 2"/>
            <p:cNvGrpSpPr/>
            <p:nvPr/>
          </p:nvGrpSpPr>
          <p:grpSpPr>
            <a:xfrm>
              <a:off x="490875" y="2276610"/>
              <a:ext cx="2371760" cy="3817526"/>
              <a:chOff x="490875" y="1858595"/>
              <a:chExt cx="2371760" cy="3817526"/>
            </a:xfrm>
          </p:grpSpPr>
          <p:grpSp>
            <p:nvGrpSpPr>
              <p:cNvPr id="86" name="Grupp 38"/>
              <p:cNvGrpSpPr/>
              <p:nvPr/>
            </p:nvGrpSpPr>
            <p:grpSpPr>
              <a:xfrm>
                <a:off x="490875" y="1858595"/>
                <a:ext cx="2371759" cy="415563"/>
                <a:chOff x="953589" y="1010535"/>
                <a:chExt cx="4107401" cy="935240"/>
              </a:xfrm>
              <a:solidFill>
                <a:srgbClr val="FFC000"/>
              </a:solidFill>
            </p:grpSpPr>
            <p:sp>
              <p:nvSpPr>
                <p:cNvPr id="158" name="Rektangel 157"/>
                <p:cNvSpPr/>
                <p:nvPr/>
              </p:nvSpPr>
              <p:spPr>
                <a:xfrm>
                  <a:off x="953589" y="1058091"/>
                  <a:ext cx="4107401" cy="7968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9" name="textruta 40"/>
                <p:cNvSpPr txBox="1"/>
                <p:nvPr/>
              </p:nvSpPr>
              <p:spPr>
                <a:xfrm>
                  <a:off x="953589" y="1010535"/>
                  <a:ext cx="2882429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Administrator</a:t>
                  </a:r>
                </a:p>
              </p:txBody>
            </p:sp>
          </p:grpSp>
          <p:grpSp>
            <p:nvGrpSpPr>
              <p:cNvPr id="87" name="Grupp 41"/>
              <p:cNvGrpSpPr/>
              <p:nvPr/>
            </p:nvGrpSpPr>
            <p:grpSpPr>
              <a:xfrm>
                <a:off x="490875" y="2710972"/>
                <a:ext cx="2371760" cy="415564"/>
                <a:chOff x="953587" y="1010535"/>
                <a:chExt cx="4107404" cy="935240"/>
              </a:xfrm>
              <a:solidFill>
                <a:srgbClr val="FFC000"/>
              </a:solidFill>
            </p:grpSpPr>
            <p:sp>
              <p:nvSpPr>
                <p:cNvPr id="97" name="Rektangel 96"/>
                <p:cNvSpPr/>
                <p:nvPr/>
              </p:nvSpPr>
              <p:spPr>
                <a:xfrm>
                  <a:off x="953591" y="1058091"/>
                  <a:ext cx="4107400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8" name="textruta 43"/>
                <p:cNvSpPr txBox="1"/>
                <p:nvPr/>
              </p:nvSpPr>
              <p:spPr>
                <a:xfrm>
                  <a:off x="953587" y="1010535"/>
                  <a:ext cx="4107398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Masterbruger</a:t>
                  </a:r>
                </a:p>
              </p:txBody>
            </p:sp>
          </p:grpSp>
          <p:grpSp>
            <p:nvGrpSpPr>
              <p:cNvPr id="88" name="Grupp 44"/>
              <p:cNvGrpSpPr/>
              <p:nvPr/>
            </p:nvGrpSpPr>
            <p:grpSpPr>
              <a:xfrm>
                <a:off x="490875" y="3564391"/>
                <a:ext cx="2371759" cy="415563"/>
                <a:chOff x="953589" y="1012551"/>
                <a:chExt cx="4107403" cy="935240"/>
              </a:xfrm>
              <a:solidFill>
                <a:srgbClr val="FFC000"/>
              </a:solidFill>
            </p:grpSpPr>
            <p:sp>
              <p:nvSpPr>
                <p:cNvPr id="95" name="Rektangel 94"/>
                <p:cNvSpPr/>
                <p:nvPr/>
              </p:nvSpPr>
              <p:spPr>
                <a:xfrm>
                  <a:off x="953589" y="1058091"/>
                  <a:ext cx="4107403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6" name="textruta 46"/>
                <p:cNvSpPr txBox="1"/>
                <p:nvPr/>
              </p:nvSpPr>
              <p:spPr>
                <a:xfrm>
                  <a:off x="953589" y="1012551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Lager</a:t>
                  </a:r>
                </a:p>
              </p:txBody>
            </p:sp>
          </p:grpSp>
          <p:grpSp>
            <p:nvGrpSpPr>
              <p:cNvPr id="89" name="Grupp 47"/>
              <p:cNvGrpSpPr/>
              <p:nvPr/>
            </p:nvGrpSpPr>
            <p:grpSpPr>
              <a:xfrm>
                <a:off x="490875" y="4429896"/>
                <a:ext cx="2371759" cy="415564"/>
                <a:chOff x="953589" y="1040383"/>
                <a:chExt cx="4107403" cy="935240"/>
              </a:xfrm>
              <a:solidFill>
                <a:srgbClr val="FFC000"/>
              </a:solidFill>
            </p:grpSpPr>
            <p:sp>
              <p:nvSpPr>
                <p:cNvPr id="93" name="Rektangel 92"/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4" name="textruta 51"/>
                <p:cNvSpPr txBox="1"/>
                <p:nvPr/>
              </p:nvSpPr>
              <p:spPr>
                <a:xfrm>
                  <a:off x="953589" y="1040383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Køkken</a:t>
                  </a:r>
                </a:p>
              </p:txBody>
            </p:sp>
          </p:grpSp>
          <p:grpSp>
            <p:nvGrpSpPr>
              <p:cNvPr id="90" name="Grupp 53"/>
              <p:cNvGrpSpPr/>
              <p:nvPr/>
            </p:nvGrpSpPr>
            <p:grpSpPr>
              <a:xfrm>
                <a:off x="490875" y="5260558"/>
                <a:ext cx="2371759" cy="415563"/>
                <a:chOff x="953589" y="1009851"/>
                <a:chExt cx="4107403" cy="935239"/>
              </a:xfrm>
              <a:solidFill>
                <a:srgbClr val="FFC000"/>
              </a:solidFill>
            </p:grpSpPr>
            <p:sp>
              <p:nvSpPr>
                <p:cNvPr id="91" name="Rektangel 90"/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2" name="textruta 57"/>
                <p:cNvSpPr txBox="1"/>
                <p:nvPr/>
              </p:nvSpPr>
              <p:spPr>
                <a:xfrm>
                  <a:off x="953589" y="1009851"/>
                  <a:ext cx="2882430" cy="93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IT</a:t>
                  </a:r>
                </a:p>
              </p:txBody>
            </p:sp>
          </p:grpSp>
        </p:grpSp>
      </p:grpSp>
      <p:sp>
        <p:nvSpPr>
          <p:cNvPr id="112" name="Rektangel 111"/>
          <p:cNvSpPr/>
          <p:nvPr/>
        </p:nvSpPr>
        <p:spPr>
          <a:xfrm>
            <a:off x="6298750" y="2420767"/>
            <a:ext cx="2393121" cy="485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8"/>
          <p:cNvSpPr txBox="1"/>
          <p:nvPr/>
        </p:nvSpPr>
        <p:spPr>
          <a:xfrm>
            <a:off x="6500094" y="2494573"/>
            <a:ext cx="2191776" cy="36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1. Alarmen</a:t>
            </a:r>
          </a:p>
        </p:txBody>
      </p:sp>
      <p:sp>
        <p:nvSpPr>
          <p:cNvPr id="122" name="Rektangel 121"/>
          <p:cNvSpPr/>
          <p:nvPr/>
        </p:nvSpPr>
        <p:spPr>
          <a:xfrm>
            <a:off x="9387870" y="2435679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textruta 20"/>
          <p:cNvSpPr txBox="1"/>
          <p:nvPr/>
        </p:nvSpPr>
        <p:spPr>
          <a:xfrm>
            <a:off x="9418039" y="2476281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2. Hoveddør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E3B1E63-3380-4784-9A72-F029CB68FD74}"/>
              </a:ext>
            </a:extLst>
          </p:cNvPr>
          <p:cNvSpPr/>
          <p:nvPr/>
        </p:nvSpPr>
        <p:spPr>
          <a:xfrm>
            <a:off x="9367425" y="5419323"/>
            <a:ext cx="2505537" cy="432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23">
            <a:extLst>
              <a:ext uri="{FF2B5EF4-FFF2-40B4-BE49-F238E27FC236}">
                <a16:creationId xmlns:a16="http://schemas.microsoft.com/office/drawing/2014/main" id="{9FD925BA-C2C7-4138-B510-8F4D6F33841A}"/>
              </a:ext>
            </a:extLst>
          </p:cNvPr>
          <p:cNvSpPr txBox="1"/>
          <p:nvPr/>
        </p:nvSpPr>
        <p:spPr>
          <a:xfrm>
            <a:off x="9420608" y="5453751"/>
            <a:ext cx="1975937" cy="3693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/>
              <a:t>x. System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F6A9DF7-C48B-46DC-866A-DAF8CF088064}"/>
              </a:ext>
            </a:extLst>
          </p:cNvPr>
          <p:cNvSpPr/>
          <p:nvPr/>
        </p:nvSpPr>
        <p:spPr>
          <a:xfrm>
            <a:off x="9395307" y="3502475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20">
            <a:extLst>
              <a:ext uri="{FF2B5EF4-FFF2-40B4-BE49-F238E27FC236}">
                <a16:creationId xmlns:a16="http://schemas.microsoft.com/office/drawing/2014/main" id="{5A7DFD10-3DA2-4F75-8C2B-5E64D96006E0}"/>
              </a:ext>
            </a:extLst>
          </p:cNvPr>
          <p:cNvSpPr txBox="1"/>
          <p:nvPr/>
        </p:nvSpPr>
        <p:spPr>
          <a:xfrm>
            <a:off x="9425476" y="3543077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3. Port Lager</a:t>
            </a:r>
          </a:p>
        </p:txBody>
      </p:sp>
    </p:spTree>
    <p:extLst>
      <p:ext uri="{BB962C8B-B14F-4D97-AF65-F5344CB8AC3E}">
        <p14:creationId xmlns:p14="http://schemas.microsoft.com/office/powerpoint/2010/main" val="166382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Brugerpro</a:t>
            </a:r>
            <a:r>
              <a:rPr lang="da-DK" sz="5000" b="1" spc="300">
                <a:solidFill>
                  <a:schemeClr val="bg1"/>
                </a:solidFill>
                <a:latin typeface="Humanst521 BT" panose="020B0602020204020204" pitchFamily="34" charset="0"/>
              </a:rPr>
              <a:t>f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iler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6298750" y="2288882"/>
            <a:ext cx="2393121" cy="485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8"/>
          <p:cNvSpPr txBox="1"/>
          <p:nvPr/>
        </p:nvSpPr>
        <p:spPr>
          <a:xfrm>
            <a:off x="6500094" y="2345765"/>
            <a:ext cx="2191776" cy="36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1. Alarmen</a:t>
            </a:r>
          </a:p>
        </p:txBody>
      </p:sp>
      <p:sp>
        <p:nvSpPr>
          <p:cNvPr id="122" name="Rektangel 121"/>
          <p:cNvSpPr/>
          <p:nvPr/>
        </p:nvSpPr>
        <p:spPr>
          <a:xfrm>
            <a:off x="9387870" y="2760997"/>
            <a:ext cx="2505537" cy="432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textruta 20"/>
          <p:cNvSpPr txBox="1"/>
          <p:nvPr/>
        </p:nvSpPr>
        <p:spPr>
          <a:xfrm>
            <a:off x="9418039" y="2801599"/>
            <a:ext cx="21705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HOVEDDØR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FB2F871-A771-4C81-BA27-5BA7B6D0718A}"/>
              </a:ext>
            </a:extLst>
          </p:cNvPr>
          <p:cNvCxnSpPr>
            <a:cxnSpLocks/>
          </p:cNvCxnSpPr>
          <p:nvPr/>
        </p:nvCxnSpPr>
        <p:spPr>
          <a:xfrm flipV="1">
            <a:off x="3143251" y="2681296"/>
            <a:ext cx="3155499" cy="24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A7B78F50-92E9-4D76-AE0E-ADF6E823CE21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3143251" y="2963219"/>
            <a:ext cx="6244619" cy="14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FEFFEC9F-178D-48C2-A08D-251D6355642D}"/>
              </a:ext>
            </a:extLst>
          </p:cNvPr>
          <p:cNvCxnSpPr>
            <a:cxnSpLocks/>
          </p:cNvCxnSpPr>
          <p:nvPr/>
        </p:nvCxnSpPr>
        <p:spPr>
          <a:xfrm>
            <a:off x="3146965" y="2932497"/>
            <a:ext cx="6234099" cy="59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>
            <a:extLst>
              <a:ext uri="{FF2B5EF4-FFF2-40B4-BE49-F238E27FC236}">
                <a16:creationId xmlns:a16="http://schemas.microsoft.com/office/drawing/2014/main" id="{6A72D849-4513-4FFA-BE4E-FCC1D2613C09}"/>
              </a:ext>
            </a:extLst>
          </p:cNvPr>
          <p:cNvSpPr/>
          <p:nvPr/>
        </p:nvSpPr>
        <p:spPr>
          <a:xfrm>
            <a:off x="9387868" y="2777705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20">
            <a:extLst>
              <a:ext uri="{FF2B5EF4-FFF2-40B4-BE49-F238E27FC236}">
                <a16:creationId xmlns:a16="http://schemas.microsoft.com/office/drawing/2014/main" id="{9AF8CB50-9F4A-4E78-BDE0-15783183DE44}"/>
              </a:ext>
            </a:extLst>
          </p:cNvPr>
          <p:cNvSpPr txBox="1"/>
          <p:nvPr/>
        </p:nvSpPr>
        <p:spPr>
          <a:xfrm>
            <a:off x="9418039" y="2818307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2. Hoveddør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6D954FF-2030-4A56-8DC3-923B8E32D023}"/>
              </a:ext>
            </a:extLst>
          </p:cNvPr>
          <p:cNvSpPr/>
          <p:nvPr/>
        </p:nvSpPr>
        <p:spPr>
          <a:xfrm>
            <a:off x="9387868" y="3279422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20">
            <a:extLst>
              <a:ext uri="{FF2B5EF4-FFF2-40B4-BE49-F238E27FC236}">
                <a16:creationId xmlns:a16="http://schemas.microsoft.com/office/drawing/2014/main" id="{CB7A74E7-E618-405A-879B-64978AFCDA54}"/>
              </a:ext>
            </a:extLst>
          </p:cNvPr>
          <p:cNvSpPr txBox="1"/>
          <p:nvPr/>
        </p:nvSpPr>
        <p:spPr>
          <a:xfrm>
            <a:off x="9453966" y="3317001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3. Port Lager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3585F00-F7B2-4154-B9D2-F57C74614ABF}"/>
              </a:ext>
            </a:extLst>
          </p:cNvPr>
          <p:cNvSpPr/>
          <p:nvPr/>
        </p:nvSpPr>
        <p:spPr>
          <a:xfrm>
            <a:off x="9400329" y="4261541"/>
            <a:ext cx="2505537" cy="432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23">
            <a:extLst>
              <a:ext uri="{FF2B5EF4-FFF2-40B4-BE49-F238E27FC236}">
                <a16:creationId xmlns:a16="http://schemas.microsoft.com/office/drawing/2014/main" id="{C638A7DD-8910-41EA-ADF2-94A88EA1EA56}"/>
              </a:ext>
            </a:extLst>
          </p:cNvPr>
          <p:cNvSpPr txBox="1"/>
          <p:nvPr/>
        </p:nvSpPr>
        <p:spPr>
          <a:xfrm>
            <a:off x="9453966" y="4283299"/>
            <a:ext cx="1975937" cy="3693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/>
              <a:t>x. System</a:t>
            </a:r>
          </a:p>
        </p:txBody>
      </p:sp>
      <p:cxnSp>
        <p:nvCxnSpPr>
          <p:cNvPr id="75" name="Lige pilforbindelse 74">
            <a:extLst>
              <a:ext uri="{FF2B5EF4-FFF2-40B4-BE49-F238E27FC236}">
                <a16:creationId xmlns:a16="http://schemas.microsoft.com/office/drawing/2014/main" id="{651C5330-7640-459B-9DEF-CA9CE8FFF7C9}"/>
              </a:ext>
            </a:extLst>
          </p:cNvPr>
          <p:cNvCxnSpPr>
            <a:cxnSpLocks/>
          </p:cNvCxnSpPr>
          <p:nvPr/>
        </p:nvCxnSpPr>
        <p:spPr>
          <a:xfrm>
            <a:off x="3139537" y="2928783"/>
            <a:ext cx="6278502" cy="143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3">
            <a:extLst>
              <a:ext uri="{FF2B5EF4-FFF2-40B4-BE49-F238E27FC236}">
                <a16:creationId xmlns:a16="http://schemas.microsoft.com/office/drawing/2014/main" id="{38702EEC-2801-6A13-D5AE-A3779AFB3809}"/>
              </a:ext>
            </a:extLst>
          </p:cNvPr>
          <p:cNvGrpSpPr/>
          <p:nvPr/>
        </p:nvGrpSpPr>
        <p:grpSpPr>
          <a:xfrm>
            <a:off x="962465" y="2202183"/>
            <a:ext cx="2280240" cy="3947021"/>
            <a:chOff x="408868" y="1653040"/>
            <a:chExt cx="2565669" cy="4441096"/>
          </a:xfrm>
        </p:grpSpPr>
        <p:sp>
          <p:nvSpPr>
            <p:cNvPr id="6" name="textruta 37">
              <a:extLst>
                <a:ext uri="{FF2B5EF4-FFF2-40B4-BE49-F238E27FC236}">
                  <a16:creationId xmlns:a16="http://schemas.microsoft.com/office/drawing/2014/main" id="{36371590-4CD2-78CF-2F05-BF802C6410A0}"/>
                </a:ext>
              </a:extLst>
            </p:cNvPr>
            <p:cNvSpPr txBox="1"/>
            <p:nvPr/>
          </p:nvSpPr>
          <p:spPr>
            <a:xfrm>
              <a:off x="408868" y="1653040"/>
              <a:ext cx="2565669" cy="74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200" b="1"/>
                <a:t>BRUGERPROFILER</a:t>
              </a:r>
            </a:p>
            <a:p>
              <a:endParaRPr lang="sv-SE" sz="1500"/>
            </a:p>
          </p:txBody>
        </p:sp>
        <p:grpSp>
          <p:nvGrpSpPr>
            <p:cNvPr id="7" name="Grupp 2">
              <a:extLst>
                <a:ext uri="{FF2B5EF4-FFF2-40B4-BE49-F238E27FC236}">
                  <a16:creationId xmlns:a16="http://schemas.microsoft.com/office/drawing/2014/main" id="{4A88709C-61C9-6B90-A65F-8305BDAE3BF3}"/>
                </a:ext>
              </a:extLst>
            </p:cNvPr>
            <p:cNvGrpSpPr/>
            <p:nvPr/>
          </p:nvGrpSpPr>
          <p:grpSpPr>
            <a:xfrm>
              <a:off x="490875" y="2276610"/>
              <a:ext cx="2371760" cy="3817526"/>
              <a:chOff x="490875" y="1858595"/>
              <a:chExt cx="2371760" cy="3817526"/>
            </a:xfrm>
          </p:grpSpPr>
          <p:grpSp>
            <p:nvGrpSpPr>
              <p:cNvPr id="9" name="Grupp 38">
                <a:extLst>
                  <a:ext uri="{FF2B5EF4-FFF2-40B4-BE49-F238E27FC236}">
                    <a16:creationId xmlns:a16="http://schemas.microsoft.com/office/drawing/2014/main" id="{C575D8C4-C6BB-2876-3025-74BE2DEF7843}"/>
                  </a:ext>
                </a:extLst>
              </p:cNvPr>
              <p:cNvGrpSpPr/>
              <p:nvPr/>
            </p:nvGrpSpPr>
            <p:grpSpPr>
              <a:xfrm>
                <a:off x="490875" y="1858595"/>
                <a:ext cx="2371759" cy="415563"/>
                <a:chOff x="953589" y="1010535"/>
                <a:chExt cx="4107401" cy="935240"/>
              </a:xfrm>
              <a:solidFill>
                <a:srgbClr val="FFC000"/>
              </a:solidFill>
            </p:grpSpPr>
            <p:sp>
              <p:nvSpPr>
                <p:cNvPr id="23" name="Rektangel 22">
                  <a:extLst>
                    <a:ext uri="{FF2B5EF4-FFF2-40B4-BE49-F238E27FC236}">
                      <a16:creationId xmlns:a16="http://schemas.microsoft.com/office/drawing/2014/main" id="{C56D1D30-0D19-377A-A37F-B0DB9AF2345B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1" cy="7968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4" name="textruta 40">
                  <a:extLst>
                    <a:ext uri="{FF2B5EF4-FFF2-40B4-BE49-F238E27FC236}">
                      <a16:creationId xmlns:a16="http://schemas.microsoft.com/office/drawing/2014/main" id="{DA04DCF3-6D86-50DD-03D1-014FE7866014}"/>
                    </a:ext>
                  </a:extLst>
                </p:cNvPr>
                <p:cNvSpPr txBox="1"/>
                <p:nvPr/>
              </p:nvSpPr>
              <p:spPr>
                <a:xfrm>
                  <a:off x="953589" y="1010535"/>
                  <a:ext cx="2882429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Administrator</a:t>
                  </a:r>
                </a:p>
              </p:txBody>
            </p:sp>
          </p:grpSp>
          <p:grpSp>
            <p:nvGrpSpPr>
              <p:cNvPr id="10" name="Grupp 41">
                <a:extLst>
                  <a:ext uri="{FF2B5EF4-FFF2-40B4-BE49-F238E27FC236}">
                    <a16:creationId xmlns:a16="http://schemas.microsoft.com/office/drawing/2014/main" id="{134D865C-EF01-3CD9-1FC5-1044CB578099}"/>
                  </a:ext>
                </a:extLst>
              </p:cNvPr>
              <p:cNvGrpSpPr/>
              <p:nvPr/>
            </p:nvGrpSpPr>
            <p:grpSpPr>
              <a:xfrm>
                <a:off x="490875" y="2710972"/>
                <a:ext cx="2371760" cy="415564"/>
                <a:chOff x="953587" y="1010535"/>
                <a:chExt cx="4107404" cy="935240"/>
              </a:xfrm>
              <a:solidFill>
                <a:srgbClr val="FFC000"/>
              </a:solidFill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DF8BFCEE-3AC0-6989-A660-B84255AD80BE}"/>
                    </a:ext>
                  </a:extLst>
                </p:cNvPr>
                <p:cNvSpPr/>
                <p:nvPr/>
              </p:nvSpPr>
              <p:spPr>
                <a:xfrm>
                  <a:off x="953591" y="1058091"/>
                  <a:ext cx="4107400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" name="textruta 43">
                  <a:extLst>
                    <a:ext uri="{FF2B5EF4-FFF2-40B4-BE49-F238E27FC236}">
                      <a16:creationId xmlns:a16="http://schemas.microsoft.com/office/drawing/2014/main" id="{5AA3D1CC-44FF-3DDB-47E6-1C314EA96E7B}"/>
                    </a:ext>
                  </a:extLst>
                </p:cNvPr>
                <p:cNvSpPr txBox="1"/>
                <p:nvPr/>
              </p:nvSpPr>
              <p:spPr>
                <a:xfrm>
                  <a:off x="953587" y="1010535"/>
                  <a:ext cx="4107398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Masterbruger</a:t>
                  </a:r>
                </a:p>
              </p:txBody>
            </p:sp>
          </p:grpSp>
          <p:grpSp>
            <p:nvGrpSpPr>
              <p:cNvPr id="11" name="Grupp 44">
                <a:extLst>
                  <a:ext uri="{FF2B5EF4-FFF2-40B4-BE49-F238E27FC236}">
                    <a16:creationId xmlns:a16="http://schemas.microsoft.com/office/drawing/2014/main" id="{E58EC3F8-24EE-3D45-D45F-DA3F35C8B650}"/>
                  </a:ext>
                </a:extLst>
              </p:cNvPr>
              <p:cNvGrpSpPr/>
              <p:nvPr/>
            </p:nvGrpSpPr>
            <p:grpSpPr>
              <a:xfrm>
                <a:off x="490875" y="3564391"/>
                <a:ext cx="2371759" cy="415563"/>
                <a:chOff x="953589" y="1012551"/>
                <a:chExt cx="4107403" cy="935240"/>
              </a:xfrm>
              <a:solidFill>
                <a:srgbClr val="FFC000"/>
              </a:solidFill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459A918A-E5D7-A27C-1FBA-89F03D595290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0" name="textruta 46">
                  <a:extLst>
                    <a:ext uri="{FF2B5EF4-FFF2-40B4-BE49-F238E27FC236}">
                      <a16:creationId xmlns:a16="http://schemas.microsoft.com/office/drawing/2014/main" id="{F0AA6A40-2937-89B1-948B-D32F11B153BB}"/>
                    </a:ext>
                  </a:extLst>
                </p:cNvPr>
                <p:cNvSpPr txBox="1"/>
                <p:nvPr/>
              </p:nvSpPr>
              <p:spPr>
                <a:xfrm>
                  <a:off x="953589" y="1012551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Lager</a:t>
                  </a:r>
                </a:p>
              </p:txBody>
            </p:sp>
          </p:grpSp>
          <p:grpSp>
            <p:nvGrpSpPr>
              <p:cNvPr id="12" name="Grupp 47">
                <a:extLst>
                  <a:ext uri="{FF2B5EF4-FFF2-40B4-BE49-F238E27FC236}">
                    <a16:creationId xmlns:a16="http://schemas.microsoft.com/office/drawing/2014/main" id="{77FB5BDE-16F6-D99E-D2C9-6205DB0C9AE9}"/>
                  </a:ext>
                </a:extLst>
              </p:cNvPr>
              <p:cNvGrpSpPr/>
              <p:nvPr/>
            </p:nvGrpSpPr>
            <p:grpSpPr>
              <a:xfrm>
                <a:off x="490875" y="4429896"/>
                <a:ext cx="2371759" cy="415564"/>
                <a:chOff x="953589" y="1040383"/>
                <a:chExt cx="4107403" cy="935240"/>
              </a:xfrm>
              <a:solidFill>
                <a:srgbClr val="FFC000"/>
              </a:solidFill>
            </p:grpSpPr>
            <p:sp>
              <p:nvSpPr>
                <p:cNvPr id="16" name="Rektangel 15">
                  <a:extLst>
                    <a:ext uri="{FF2B5EF4-FFF2-40B4-BE49-F238E27FC236}">
                      <a16:creationId xmlns:a16="http://schemas.microsoft.com/office/drawing/2014/main" id="{D3ADC9A4-0C46-CE1E-DE8F-00B834626A6C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" name="textruta 51">
                  <a:extLst>
                    <a:ext uri="{FF2B5EF4-FFF2-40B4-BE49-F238E27FC236}">
                      <a16:creationId xmlns:a16="http://schemas.microsoft.com/office/drawing/2014/main" id="{7A0EC754-890B-74BA-C435-111536B9B686}"/>
                    </a:ext>
                  </a:extLst>
                </p:cNvPr>
                <p:cNvSpPr txBox="1"/>
                <p:nvPr/>
              </p:nvSpPr>
              <p:spPr>
                <a:xfrm>
                  <a:off x="953589" y="1040383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Køkken</a:t>
                  </a:r>
                </a:p>
              </p:txBody>
            </p:sp>
          </p:grpSp>
          <p:grpSp>
            <p:nvGrpSpPr>
              <p:cNvPr id="13" name="Grupp 53">
                <a:extLst>
                  <a:ext uri="{FF2B5EF4-FFF2-40B4-BE49-F238E27FC236}">
                    <a16:creationId xmlns:a16="http://schemas.microsoft.com/office/drawing/2014/main" id="{E08E134B-2C3B-D1CB-2B0B-21E597CCEB25}"/>
                  </a:ext>
                </a:extLst>
              </p:cNvPr>
              <p:cNvGrpSpPr/>
              <p:nvPr/>
            </p:nvGrpSpPr>
            <p:grpSpPr>
              <a:xfrm>
                <a:off x="490875" y="5260558"/>
                <a:ext cx="2371759" cy="415563"/>
                <a:chOff x="953589" y="1009851"/>
                <a:chExt cx="4107403" cy="935239"/>
              </a:xfrm>
              <a:solidFill>
                <a:srgbClr val="FFC000"/>
              </a:solidFill>
            </p:grpSpPr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A0B34088-EB13-C5BD-0839-27199D858943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" name="textruta 57">
                  <a:extLst>
                    <a:ext uri="{FF2B5EF4-FFF2-40B4-BE49-F238E27FC236}">
                      <a16:creationId xmlns:a16="http://schemas.microsoft.com/office/drawing/2014/main" id="{6FEFE29E-E2D1-9093-6564-628E81CDDCFE}"/>
                    </a:ext>
                  </a:extLst>
                </p:cNvPr>
                <p:cNvSpPr txBox="1"/>
                <p:nvPr/>
              </p:nvSpPr>
              <p:spPr>
                <a:xfrm>
                  <a:off x="953589" y="1009851"/>
                  <a:ext cx="2882430" cy="93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IT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070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Brugerpro</a:t>
            </a:r>
            <a:r>
              <a:rPr lang="da-DK" sz="5000" b="1" spc="300">
                <a:solidFill>
                  <a:schemeClr val="bg1"/>
                </a:solidFill>
                <a:latin typeface="Humanst521 BT" panose="020B0602020204020204" pitchFamily="34" charset="0"/>
              </a:rPr>
              <a:t>f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iler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6298750" y="2288882"/>
            <a:ext cx="2393121" cy="485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8"/>
          <p:cNvSpPr txBox="1"/>
          <p:nvPr/>
        </p:nvSpPr>
        <p:spPr>
          <a:xfrm>
            <a:off x="6500094" y="2345765"/>
            <a:ext cx="2191776" cy="36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1. </a:t>
            </a:r>
            <a:r>
              <a:rPr lang="sv-SE"/>
              <a:t>Alarmen</a:t>
            </a:r>
            <a:endParaRPr lang="sv-SE" dirty="0"/>
          </a:p>
        </p:txBody>
      </p:sp>
      <p:sp>
        <p:nvSpPr>
          <p:cNvPr id="122" name="Rektangel 121"/>
          <p:cNvSpPr/>
          <p:nvPr/>
        </p:nvSpPr>
        <p:spPr>
          <a:xfrm>
            <a:off x="9387870" y="2760997"/>
            <a:ext cx="2505537" cy="432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textruta 20"/>
          <p:cNvSpPr txBox="1"/>
          <p:nvPr/>
        </p:nvSpPr>
        <p:spPr>
          <a:xfrm>
            <a:off x="9418039" y="2801599"/>
            <a:ext cx="21705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HOVEDDØR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FB2F871-A771-4C81-BA27-5BA7B6D0718A}"/>
              </a:ext>
            </a:extLst>
          </p:cNvPr>
          <p:cNvCxnSpPr>
            <a:cxnSpLocks/>
          </p:cNvCxnSpPr>
          <p:nvPr/>
        </p:nvCxnSpPr>
        <p:spPr>
          <a:xfrm flipV="1">
            <a:off x="3162906" y="2681296"/>
            <a:ext cx="3135844" cy="100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A7B78F50-92E9-4D76-AE0E-ADF6E823CE21}"/>
              </a:ext>
            </a:extLst>
          </p:cNvPr>
          <p:cNvCxnSpPr>
            <a:cxnSpLocks/>
            <a:endCxn id="122" idx="1"/>
          </p:cNvCxnSpPr>
          <p:nvPr/>
        </p:nvCxnSpPr>
        <p:spPr>
          <a:xfrm flipV="1">
            <a:off x="3146341" y="2977223"/>
            <a:ext cx="6241529" cy="70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FEFFEC9F-178D-48C2-A08D-251D6355642D}"/>
              </a:ext>
            </a:extLst>
          </p:cNvPr>
          <p:cNvCxnSpPr>
            <a:cxnSpLocks/>
          </p:cNvCxnSpPr>
          <p:nvPr/>
        </p:nvCxnSpPr>
        <p:spPr>
          <a:xfrm flipV="1">
            <a:off x="3143247" y="3532362"/>
            <a:ext cx="6237817" cy="14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>
            <a:extLst>
              <a:ext uri="{FF2B5EF4-FFF2-40B4-BE49-F238E27FC236}">
                <a16:creationId xmlns:a16="http://schemas.microsoft.com/office/drawing/2014/main" id="{6A72D849-4513-4FFA-BE4E-FCC1D2613C09}"/>
              </a:ext>
            </a:extLst>
          </p:cNvPr>
          <p:cNvSpPr/>
          <p:nvPr/>
        </p:nvSpPr>
        <p:spPr>
          <a:xfrm>
            <a:off x="9387868" y="2777705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20">
            <a:extLst>
              <a:ext uri="{FF2B5EF4-FFF2-40B4-BE49-F238E27FC236}">
                <a16:creationId xmlns:a16="http://schemas.microsoft.com/office/drawing/2014/main" id="{9AF8CB50-9F4A-4E78-BDE0-15783183DE44}"/>
              </a:ext>
            </a:extLst>
          </p:cNvPr>
          <p:cNvSpPr txBox="1"/>
          <p:nvPr/>
        </p:nvSpPr>
        <p:spPr>
          <a:xfrm>
            <a:off x="9418039" y="2818307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2. Hoveddør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6D954FF-2030-4A56-8DC3-923B8E32D023}"/>
              </a:ext>
            </a:extLst>
          </p:cNvPr>
          <p:cNvSpPr/>
          <p:nvPr/>
        </p:nvSpPr>
        <p:spPr>
          <a:xfrm>
            <a:off x="9387868" y="3279422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20">
            <a:extLst>
              <a:ext uri="{FF2B5EF4-FFF2-40B4-BE49-F238E27FC236}">
                <a16:creationId xmlns:a16="http://schemas.microsoft.com/office/drawing/2014/main" id="{CB7A74E7-E618-405A-879B-64978AFCDA54}"/>
              </a:ext>
            </a:extLst>
          </p:cNvPr>
          <p:cNvSpPr txBox="1"/>
          <p:nvPr/>
        </p:nvSpPr>
        <p:spPr>
          <a:xfrm>
            <a:off x="9453966" y="3317001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3. Port Lager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3585F00-F7B2-4154-B9D2-F57C74614ABF}"/>
              </a:ext>
            </a:extLst>
          </p:cNvPr>
          <p:cNvSpPr/>
          <p:nvPr/>
        </p:nvSpPr>
        <p:spPr>
          <a:xfrm>
            <a:off x="9400329" y="4261541"/>
            <a:ext cx="2505537" cy="432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23">
            <a:extLst>
              <a:ext uri="{FF2B5EF4-FFF2-40B4-BE49-F238E27FC236}">
                <a16:creationId xmlns:a16="http://schemas.microsoft.com/office/drawing/2014/main" id="{C638A7DD-8910-41EA-ADF2-94A88EA1EA56}"/>
              </a:ext>
            </a:extLst>
          </p:cNvPr>
          <p:cNvSpPr txBox="1"/>
          <p:nvPr/>
        </p:nvSpPr>
        <p:spPr>
          <a:xfrm>
            <a:off x="9453966" y="4283299"/>
            <a:ext cx="1975937" cy="3693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/>
              <a:t>x. System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DCAE5DC-C9FB-998E-D8A0-30ED0F7A2B9A}"/>
              </a:ext>
            </a:extLst>
          </p:cNvPr>
          <p:cNvGrpSpPr/>
          <p:nvPr/>
        </p:nvGrpSpPr>
        <p:grpSpPr>
          <a:xfrm>
            <a:off x="962465" y="2202183"/>
            <a:ext cx="2280240" cy="3947021"/>
            <a:chOff x="408868" y="1653040"/>
            <a:chExt cx="2565669" cy="4441096"/>
          </a:xfrm>
        </p:grpSpPr>
        <p:sp>
          <p:nvSpPr>
            <p:cNvPr id="6" name="textruta 37">
              <a:extLst>
                <a:ext uri="{FF2B5EF4-FFF2-40B4-BE49-F238E27FC236}">
                  <a16:creationId xmlns:a16="http://schemas.microsoft.com/office/drawing/2014/main" id="{4C7A7836-62A7-23C0-60C4-FFB38E04AA64}"/>
                </a:ext>
              </a:extLst>
            </p:cNvPr>
            <p:cNvSpPr txBox="1"/>
            <p:nvPr/>
          </p:nvSpPr>
          <p:spPr>
            <a:xfrm>
              <a:off x="408868" y="1653040"/>
              <a:ext cx="2565669" cy="74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200" b="1"/>
                <a:t>BRUGERPROFILER</a:t>
              </a:r>
            </a:p>
            <a:p>
              <a:endParaRPr lang="sv-SE" sz="1500"/>
            </a:p>
          </p:txBody>
        </p:sp>
        <p:grpSp>
          <p:nvGrpSpPr>
            <p:cNvPr id="7" name="Grupp 2">
              <a:extLst>
                <a:ext uri="{FF2B5EF4-FFF2-40B4-BE49-F238E27FC236}">
                  <a16:creationId xmlns:a16="http://schemas.microsoft.com/office/drawing/2014/main" id="{7FF7DA63-2DEA-273C-8EAB-E032114A737E}"/>
                </a:ext>
              </a:extLst>
            </p:cNvPr>
            <p:cNvGrpSpPr/>
            <p:nvPr/>
          </p:nvGrpSpPr>
          <p:grpSpPr>
            <a:xfrm>
              <a:off x="490875" y="2276610"/>
              <a:ext cx="2371760" cy="3817526"/>
              <a:chOff x="490875" y="1858595"/>
              <a:chExt cx="2371760" cy="3817526"/>
            </a:xfrm>
          </p:grpSpPr>
          <p:grpSp>
            <p:nvGrpSpPr>
              <p:cNvPr id="9" name="Grupp 38">
                <a:extLst>
                  <a:ext uri="{FF2B5EF4-FFF2-40B4-BE49-F238E27FC236}">
                    <a16:creationId xmlns:a16="http://schemas.microsoft.com/office/drawing/2014/main" id="{A0A026CB-1898-994F-3442-DCF301C16D15}"/>
                  </a:ext>
                </a:extLst>
              </p:cNvPr>
              <p:cNvGrpSpPr/>
              <p:nvPr/>
            </p:nvGrpSpPr>
            <p:grpSpPr>
              <a:xfrm>
                <a:off x="490875" y="1858595"/>
                <a:ext cx="2371759" cy="415563"/>
                <a:chOff x="953589" y="1010535"/>
                <a:chExt cx="4107401" cy="935240"/>
              </a:xfrm>
              <a:solidFill>
                <a:srgbClr val="FFC000"/>
              </a:solidFill>
            </p:grpSpPr>
            <p:sp>
              <p:nvSpPr>
                <p:cNvPr id="23" name="Rektangel 22">
                  <a:extLst>
                    <a:ext uri="{FF2B5EF4-FFF2-40B4-BE49-F238E27FC236}">
                      <a16:creationId xmlns:a16="http://schemas.microsoft.com/office/drawing/2014/main" id="{2455B268-7672-AA09-0B67-9E66D5397632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1" cy="7968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4" name="textruta 40">
                  <a:extLst>
                    <a:ext uri="{FF2B5EF4-FFF2-40B4-BE49-F238E27FC236}">
                      <a16:creationId xmlns:a16="http://schemas.microsoft.com/office/drawing/2014/main" id="{56B6378F-C154-016A-DFE1-1D0042D2D21A}"/>
                    </a:ext>
                  </a:extLst>
                </p:cNvPr>
                <p:cNvSpPr txBox="1"/>
                <p:nvPr/>
              </p:nvSpPr>
              <p:spPr>
                <a:xfrm>
                  <a:off x="953589" y="1010535"/>
                  <a:ext cx="2882429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Administrator</a:t>
                  </a:r>
                </a:p>
              </p:txBody>
            </p:sp>
          </p:grpSp>
          <p:grpSp>
            <p:nvGrpSpPr>
              <p:cNvPr id="10" name="Grupp 41">
                <a:extLst>
                  <a:ext uri="{FF2B5EF4-FFF2-40B4-BE49-F238E27FC236}">
                    <a16:creationId xmlns:a16="http://schemas.microsoft.com/office/drawing/2014/main" id="{B53EB069-5129-F99F-8B11-5A042541CD83}"/>
                  </a:ext>
                </a:extLst>
              </p:cNvPr>
              <p:cNvGrpSpPr/>
              <p:nvPr/>
            </p:nvGrpSpPr>
            <p:grpSpPr>
              <a:xfrm>
                <a:off x="490875" y="2710972"/>
                <a:ext cx="2371760" cy="415564"/>
                <a:chOff x="953587" y="1010535"/>
                <a:chExt cx="4107404" cy="935240"/>
              </a:xfrm>
              <a:solidFill>
                <a:srgbClr val="FFC000"/>
              </a:solidFill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32627FF2-4311-9DD8-1C79-6486F7AC9989}"/>
                    </a:ext>
                  </a:extLst>
                </p:cNvPr>
                <p:cNvSpPr/>
                <p:nvPr/>
              </p:nvSpPr>
              <p:spPr>
                <a:xfrm>
                  <a:off x="953591" y="1058091"/>
                  <a:ext cx="4107400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" name="textruta 43">
                  <a:extLst>
                    <a:ext uri="{FF2B5EF4-FFF2-40B4-BE49-F238E27FC236}">
                      <a16:creationId xmlns:a16="http://schemas.microsoft.com/office/drawing/2014/main" id="{73BF25E6-8699-BB82-A4F8-9A40D3C407A0}"/>
                    </a:ext>
                  </a:extLst>
                </p:cNvPr>
                <p:cNvSpPr txBox="1"/>
                <p:nvPr/>
              </p:nvSpPr>
              <p:spPr>
                <a:xfrm>
                  <a:off x="953587" y="1010535"/>
                  <a:ext cx="4107398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Masterbruger</a:t>
                  </a:r>
                </a:p>
              </p:txBody>
            </p:sp>
          </p:grpSp>
          <p:grpSp>
            <p:nvGrpSpPr>
              <p:cNvPr id="11" name="Grupp 44">
                <a:extLst>
                  <a:ext uri="{FF2B5EF4-FFF2-40B4-BE49-F238E27FC236}">
                    <a16:creationId xmlns:a16="http://schemas.microsoft.com/office/drawing/2014/main" id="{CE4517D6-768F-E49C-007C-8A403003468F}"/>
                  </a:ext>
                </a:extLst>
              </p:cNvPr>
              <p:cNvGrpSpPr/>
              <p:nvPr/>
            </p:nvGrpSpPr>
            <p:grpSpPr>
              <a:xfrm>
                <a:off x="490875" y="3564391"/>
                <a:ext cx="2371759" cy="415563"/>
                <a:chOff x="953589" y="1012551"/>
                <a:chExt cx="4107403" cy="935240"/>
              </a:xfrm>
              <a:solidFill>
                <a:srgbClr val="FFC000"/>
              </a:solidFill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0F2CDF37-399F-68D1-BD32-28463D41DE3B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0" name="textruta 46">
                  <a:extLst>
                    <a:ext uri="{FF2B5EF4-FFF2-40B4-BE49-F238E27FC236}">
                      <a16:creationId xmlns:a16="http://schemas.microsoft.com/office/drawing/2014/main" id="{56AFD08B-BD65-A4C7-045A-3A5AF1E5657B}"/>
                    </a:ext>
                  </a:extLst>
                </p:cNvPr>
                <p:cNvSpPr txBox="1"/>
                <p:nvPr/>
              </p:nvSpPr>
              <p:spPr>
                <a:xfrm>
                  <a:off x="953589" y="1012551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Lager</a:t>
                  </a:r>
                </a:p>
              </p:txBody>
            </p:sp>
          </p:grpSp>
          <p:grpSp>
            <p:nvGrpSpPr>
              <p:cNvPr id="12" name="Grupp 47">
                <a:extLst>
                  <a:ext uri="{FF2B5EF4-FFF2-40B4-BE49-F238E27FC236}">
                    <a16:creationId xmlns:a16="http://schemas.microsoft.com/office/drawing/2014/main" id="{1D54A3B9-CE46-9FAB-5135-EFF4AD04B2BC}"/>
                  </a:ext>
                </a:extLst>
              </p:cNvPr>
              <p:cNvGrpSpPr/>
              <p:nvPr/>
            </p:nvGrpSpPr>
            <p:grpSpPr>
              <a:xfrm>
                <a:off x="490875" y="4429896"/>
                <a:ext cx="2371759" cy="415564"/>
                <a:chOff x="953589" y="1040383"/>
                <a:chExt cx="4107403" cy="935240"/>
              </a:xfrm>
              <a:solidFill>
                <a:srgbClr val="FFC000"/>
              </a:solidFill>
            </p:grpSpPr>
            <p:sp>
              <p:nvSpPr>
                <p:cNvPr id="16" name="Rektangel 15">
                  <a:extLst>
                    <a:ext uri="{FF2B5EF4-FFF2-40B4-BE49-F238E27FC236}">
                      <a16:creationId xmlns:a16="http://schemas.microsoft.com/office/drawing/2014/main" id="{04DCA861-4C1B-5F84-24AB-C30747CCEDE7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" name="textruta 51">
                  <a:extLst>
                    <a:ext uri="{FF2B5EF4-FFF2-40B4-BE49-F238E27FC236}">
                      <a16:creationId xmlns:a16="http://schemas.microsoft.com/office/drawing/2014/main" id="{7A688D60-9F45-C8B4-8141-A9365EE5D10F}"/>
                    </a:ext>
                  </a:extLst>
                </p:cNvPr>
                <p:cNvSpPr txBox="1"/>
                <p:nvPr/>
              </p:nvSpPr>
              <p:spPr>
                <a:xfrm>
                  <a:off x="953589" y="1040383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Køkken</a:t>
                  </a:r>
                </a:p>
              </p:txBody>
            </p:sp>
          </p:grpSp>
          <p:grpSp>
            <p:nvGrpSpPr>
              <p:cNvPr id="13" name="Grupp 53">
                <a:extLst>
                  <a:ext uri="{FF2B5EF4-FFF2-40B4-BE49-F238E27FC236}">
                    <a16:creationId xmlns:a16="http://schemas.microsoft.com/office/drawing/2014/main" id="{257F1AF3-CB80-6A03-2BAA-1280E8025B4A}"/>
                  </a:ext>
                </a:extLst>
              </p:cNvPr>
              <p:cNvGrpSpPr/>
              <p:nvPr/>
            </p:nvGrpSpPr>
            <p:grpSpPr>
              <a:xfrm>
                <a:off x="490875" y="5260558"/>
                <a:ext cx="2371759" cy="415563"/>
                <a:chOff x="953589" y="1009851"/>
                <a:chExt cx="4107403" cy="935239"/>
              </a:xfrm>
              <a:solidFill>
                <a:srgbClr val="FFC000"/>
              </a:solidFill>
            </p:grpSpPr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A984F5A8-7CF0-8E7C-78F7-472ECBD17E24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" name="textruta 57">
                  <a:extLst>
                    <a:ext uri="{FF2B5EF4-FFF2-40B4-BE49-F238E27FC236}">
                      <a16:creationId xmlns:a16="http://schemas.microsoft.com/office/drawing/2014/main" id="{CC4F6C8B-AC5E-2121-A58C-295436776630}"/>
                    </a:ext>
                  </a:extLst>
                </p:cNvPr>
                <p:cNvSpPr txBox="1"/>
                <p:nvPr/>
              </p:nvSpPr>
              <p:spPr>
                <a:xfrm>
                  <a:off x="953589" y="1009851"/>
                  <a:ext cx="2882430" cy="93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IT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394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Brugerpro</a:t>
            </a:r>
            <a:r>
              <a:rPr lang="da-DK" sz="5000" b="1" spc="300">
                <a:solidFill>
                  <a:schemeClr val="bg1"/>
                </a:solidFill>
                <a:latin typeface="Humanst521 BT" panose="020B0602020204020204" pitchFamily="34" charset="0"/>
              </a:rPr>
              <a:t>f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iler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6298750" y="2288882"/>
            <a:ext cx="2393121" cy="485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8"/>
          <p:cNvSpPr txBox="1"/>
          <p:nvPr/>
        </p:nvSpPr>
        <p:spPr>
          <a:xfrm>
            <a:off x="6500094" y="2345765"/>
            <a:ext cx="2191776" cy="36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1. Alarmen</a:t>
            </a:r>
          </a:p>
        </p:txBody>
      </p:sp>
      <p:sp>
        <p:nvSpPr>
          <p:cNvPr id="122" name="Rektangel 121"/>
          <p:cNvSpPr/>
          <p:nvPr/>
        </p:nvSpPr>
        <p:spPr>
          <a:xfrm>
            <a:off x="9387870" y="2760997"/>
            <a:ext cx="2505537" cy="432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textruta 20"/>
          <p:cNvSpPr txBox="1"/>
          <p:nvPr/>
        </p:nvSpPr>
        <p:spPr>
          <a:xfrm>
            <a:off x="9418039" y="2801599"/>
            <a:ext cx="21705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HOVEDDØR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FB2F871-A771-4C81-BA27-5BA7B6D0718A}"/>
              </a:ext>
            </a:extLst>
          </p:cNvPr>
          <p:cNvCxnSpPr>
            <a:cxnSpLocks/>
          </p:cNvCxnSpPr>
          <p:nvPr/>
        </p:nvCxnSpPr>
        <p:spPr>
          <a:xfrm flipV="1">
            <a:off x="3162906" y="2681296"/>
            <a:ext cx="3135844" cy="176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>
            <a:extLst>
              <a:ext uri="{FF2B5EF4-FFF2-40B4-BE49-F238E27FC236}">
                <a16:creationId xmlns:a16="http://schemas.microsoft.com/office/drawing/2014/main" id="{6A72D849-4513-4FFA-BE4E-FCC1D2613C09}"/>
              </a:ext>
            </a:extLst>
          </p:cNvPr>
          <p:cNvSpPr/>
          <p:nvPr/>
        </p:nvSpPr>
        <p:spPr>
          <a:xfrm>
            <a:off x="9387868" y="2777705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20">
            <a:extLst>
              <a:ext uri="{FF2B5EF4-FFF2-40B4-BE49-F238E27FC236}">
                <a16:creationId xmlns:a16="http://schemas.microsoft.com/office/drawing/2014/main" id="{9AF8CB50-9F4A-4E78-BDE0-15783183DE44}"/>
              </a:ext>
            </a:extLst>
          </p:cNvPr>
          <p:cNvSpPr txBox="1"/>
          <p:nvPr/>
        </p:nvSpPr>
        <p:spPr>
          <a:xfrm>
            <a:off x="9418039" y="2818307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2. Hoveddør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6D954FF-2030-4A56-8DC3-923B8E32D023}"/>
              </a:ext>
            </a:extLst>
          </p:cNvPr>
          <p:cNvSpPr/>
          <p:nvPr/>
        </p:nvSpPr>
        <p:spPr>
          <a:xfrm>
            <a:off x="9387868" y="3279422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20">
            <a:extLst>
              <a:ext uri="{FF2B5EF4-FFF2-40B4-BE49-F238E27FC236}">
                <a16:creationId xmlns:a16="http://schemas.microsoft.com/office/drawing/2014/main" id="{CB7A74E7-E618-405A-879B-64978AFCDA54}"/>
              </a:ext>
            </a:extLst>
          </p:cNvPr>
          <p:cNvSpPr txBox="1"/>
          <p:nvPr/>
        </p:nvSpPr>
        <p:spPr>
          <a:xfrm>
            <a:off x="9453966" y="3317001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3. Port Lager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3585F00-F7B2-4154-B9D2-F57C74614ABF}"/>
              </a:ext>
            </a:extLst>
          </p:cNvPr>
          <p:cNvSpPr/>
          <p:nvPr/>
        </p:nvSpPr>
        <p:spPr>
          <a:xfrm>
            <a:off x="9400329" y="4261541"/>
            <a:ext cx="2505537" cy="432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23">
            <a:extLst>
              <a:ext uri="{FF2B5EF4-FFF2-40B4-BE49-F238E27FC236}">
                <a16:creationId xmlns:a16="http://schemas.microsoft.com/office/drawing/2014/main" id="{C638A7DD-8910-41EA-ADF2-94A88EA1EA56}"/>
              </a:ext>
            </a:extLst>
          </p:cNvPr>
          <p:cNvSpPr txBox="1"/>
          <p:nvPr/>
        </p:nvSpPr>
        <p:spPr>
          <a:xfrm>
            <a:off x="9453966" y="4283299"/>
            <a:ext cx="1975937" cy="3693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/>
              <a:t>x. System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FA693B02-CE29-4D3B-5192-A3697CDB56B2}"/>
              </a:ext>
            </a:extLst>
          </p:cNvPr>
          <p:cNvGrpSpPr/>
          <p:nvPr/>
        </p:nvGrpSpPr>
        <p:grpSpPr>
          <a:xfrm>
            <a:off x="962465" y="2202183"/>
            <a:ext cx="2280240" cy="3947021"/>
            <a:chOff x="408868" y="1653040"/>
            <a:chExt cx="2565669" cy="4441096"/>
          </a:xfrm>
        </p:grpSpPr>
        <p:sp>
          <p:nvSpPr>
            <p:cNvPr id="24" name="textruta 37">
              <a:extLst>
                <a:ext uri="{FF2B5EF4-FFF2-40B4-BE49-F238E27FC236}">
                  <a16:creationId xmlns:a16="http://schemas.microsoft.com/office/drawing/2014/main" id="{79AE34B9-A0DC-0231-C6C0-5CB74D4D4614}"/>
                </a:ext>
              </a:extLst>
            </p:cNvPr>
            <p:cNvSpPr txBox="1"/>
            <p:nvPr/>
          </p:nvSpPr>
          <p:spPr>
            <a:xfrm>
              <a:off x="408868" y="1653040"/>
              <a:ext cx="2565669" cy="74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200" b="1"/>
                <a:t>BRUGERPROFILER</a:t>
              </a:r>
            </a:p>
            <a:p>
              <a:endParaRPr lang="sv-SE" sz="1500"/>
            </a:p>
          </p:txBody>
        </p:sp>
        <p:grpSp>
          <p:nvGrpSpPr>
            <p:cNvPr id="25" name="Grupp 2">
              <a:extLst>
                <a:ext uri="{FF2B5EF4-FFF2-40B4-BE49-F238E27FC236}">
                  <a16:creationId xmlns:a16="http://schemas.microsoft.com/office/drawing/2014/main" id="{6258C468-58B6-CBFF-3501-664B9AA16332}"/>
                </a:ext>
              </a:extLst>
            </p:cNvPr>
            <p:cNvGrpSpPr/>
            <p:nvPr/>
          </p:nvGrpSpPr>
          <p:grpSpPr>
            <a:xfrm>
              <a:off x="490875" y="2276610"/>
              <a:ext cx="2371760" cy="3817526"/>
              <a:chOff x="490875" y="1858595"/>
              <a:chExt cx="2371760" cy="3817526"/>
            </a:xfrm>
          </p:grpSpPr>
          <p:grpSp>
            <p:nvGrpSpPr>
              <p:cNvPr id="26" name="Grupp 38">
                <a:extLst>
                  <a:ext uri="{FF2B5EF4-FFF2-40B4-BE49-F238E27FC236}">
                    <a16:creationId xmlns:a16="http://schemas.microsoft.com/office/drawing/2014/main" id="{58A42B29-EF14-DDA9-73E9-983E1FA5CD5E}"/>
                  </a:ext>
                </a:extLst>
              </p:cNvPr>
              <p:cNvGrpSpPr/>
              <p:nvPr/>
            </p:nvGrpSpPr>
            <p:grpSpPr>
              <a:xfrm>
                <a:off x="490875" y="1858595"/>
                <a:ext cx="2371759" cy="415563"/>
                <a:chOff x="953589" y="1010535"/>
                <a:chExt cx="4107401" cy="935240"/>
              </a:xfrm>
              <a:solidFill>
                <a:srgbClr val="FFC000"/>
              </a:solidFill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6B366E86-5126-A025-84B7-CD08066642DD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1" cy="7968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0" name="textruta 40">
                  <a:extLst>
                    <a:ext uri="{FF2B5EF4-FFF2-40B4-BE49-F238E27FC236}">
                      <a16:creationId xmlns:a16="http://schemas.microsoft.com/office/drawing/2014/main" id="{CA106D7C-7FFA-062A-7826-BC0649363958}"/>
                    </a:ext>
                  </a:extLst>
                </p:cNvPr>
                <p:cNvSpPr txBox="1"/>
                <p:nvPr/>
              </p:nvSpPr>
              <p:spPr>
                <a:xfrm>
                  <a:off x="953589" y="1010535"/>
                  <a:ext cx="2882429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Administrator</a:t>
                  </a:r>
                </a:p>
              </p:txBody>
            </p:sp>
          </p:grpSp>
          <p:grpSp>
            <p:nvGrpSpPr>
              <p:cNvPr id="27" name="Grupp 41">
                <a:extLst>
                  <a:ext uri="{FF2B5EF4-FFF2-40B4-BE49-F238E27FC236}">
                    <a16:creationId xmlns:a16="http://schemas.microsoft.com/office/drawing/2014/main" id="{767E1D41-671F-1B31-AC67-5C16E084EC24}"/>
                  </a:ext>
                </a:extLst>
              </p:cNvPr>
              <p:cNvGrpSpPr/>
              <p:nvPr/>
            </p:nvGrpSpPr>
            <p:grpSpPr>
              <a:xfrm>
                <a:off x="490875" y="2710972"/>
                <a:ext cx="2371760" cy="415564"/>
                <a:chOff x="953587" y="1010535"/>
                <a:chExt cx="4107404" cy="935240"/>
              </a:xfrm>
              <a:solidFill>
                <a:srgbClr val="FFC000"/>
              </a:solidFill>
            </p:grpSpPr>
            <p:sp>
              <p:nvSpPr>
                <p:cNvPr id="37" name="Rektangel 36">
                  <a:extLst>
                    <a:ext uri="{FF2B5EF4-FFF2-40B4-BE49-F238E27FC236}">
                      <a16:creationId xmlns:a16="http://schemas.microsoft.com/office/drawing/2014/main" id="{FACC0C42-0C5D-A739-1585-18F4B28F79A2}"/>
                    </a:ext>
                  </a:extLst>
                </p:cNvPr>
                <p:cNvSpPr/>
                <p:nvPr/>
              </p:nvSpPr>
              <p:spPr>
                <a:xfrm>
                  <a:off x="953591" y="1058091"/>
                  <a:ext cx="4107400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8" name="textruta 43">
                  <a:extLst>
                    <a:ext uri="{FF2B5EF4-FFF2-40B4-BE49-F238E27FC236}">
                      <a16:creationId xmlns:a16="http://schemas.microsoft.com/office/drawing/2014/main" id="{583E9A74-C0EA-0C14-12D8-F44F3E032203}"/>
                    </a:ext>
                  </a:extLst>
                </p:cNvPr>
                <p:cNvSpPr txBox="1"/>
                <p:nvPr/>
              </p:nvSpPr>
              <p:spPr>
                <a:xfrm>
                  <a:off x="953587" y="1010535"/>
                  <a:ext cx="4107398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Masterbruger</a:t>
                  </a:r>
                </a:p>
              </p:txBody>
            </p:sp>
          </p:grpSp>
          <p:grpSp>
            <p:nvGrpSpPr>
              <p:cNvPr id="28" name="Grupp 44">
                <a:extLst>
                  <a:ext uri="{FF2B5EF4-FFF2-40B4-BE49-F238E27FC236}">
                    <a16:creationId xmlns:a16="http://schemas.microsoft.com/office/drawing/2014/main" id="{2C29D046-EAB3-6B63-710F-A6CA21C1DD1B}"/>
                  </a:ext>
                </a:extLst>
              </p:cNvPr>
              <p:cNvGrpSpPr/>
              <p:nvPr/>
            </p:nvGrpSpPr>
            <p:grpSpPr>
              <a:xfrm>
                <a:off x="490875" y="3564391"/>
                <a:ext cx="2371759" cy="415563"/>
                <a:chOff x="953589" y="1012551"/>
                <a:chExt cx="4107403" cy="935240"/>
              </a:xfrm>
              <a:solidFill>
                <a:srgbClr val="FFC000"/>
              </a:solidFill>
            </p:grpSpPr>
            <p:sp>
              <p:nvSpPr>
                <p:cNvPr id="35" name="Rektangel 34">
                  <a:extLst>
                    <a:ext uri="{FF2B5EF4-FFF2-40B4-BE49-F238E27FC236}">
                      <a16:creationId xmlns:a16="http://schemas.microsoft.com/office/drawing/2014/main" id="{DF82D85B-63BA-26CE-F904-62E51183F8FA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6" name="textruta 46">
                  <a:extLst>
                    <a:ext uri="{FF2B5EF4-FFF2-40B4-BE49-F238E27FC236}">
                      <a16:creationId xmlns:a16="http://schemas.microsoft.com/office/drawing/2014/main" id="{4A08BEAA-6FBC-AC50-B044-9623DB994D4B}"/>
                    </a:ext>
                  </a:extLst>
                </p:cNvPr>
                <p:cNvSpPr txBox="1"/>
                <p:nvPr/>
              </p:nvSpPr>
              <p:spPr>
                <a:xfrm>
                  <a:off x="953589" y="1012551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Lager</a:t>
                  </a:r>
                </a:p>
              </p:txBody>
            </p:sp>
          </p:grpSp>
          <p:grpSp>
            <p:nvGrpSpPr>
              <p:cNvPr id="29" name="Grupp 47">
                <a:extLst>
                  <a:ext uri="{FF2B5EF4-FFF2-40B4-BE49-F238E27FC236}">
                    <a16:creationId xmlns:a16="http://schemas.microsoft.com/office/drawing/2014/main" id="{110F70D3-7C0D-C96F-E053-F63F689556FA}"/>
                  </a:ext>
                </a:extLst>
              </p:cNvPr>
              <p:cNvGrpSpPr/>
              <p:nvPr/>
            </p:nvGrpSpPr>
            <p:grpSpPr>
              <a:xfrm>
                <a:off x="490875" y="4429896"/>
                <a:ext cx="2371759" cy="415564"/>
                <a:chOff x="953589" y="1040383"/>
                <a:chExt cx="4107403" cy="935240"/>
              </a:xfrm>
              <a:solidFill>
                <a:srgbClr val="FFC000"/>
              </a:solidFill>
            </p:grpSpPr>
            <p:sp>
              <p:nvSpPr>
                <p:cNvPr id="33" name="Rektangel 32">
                  <a:extLst>
                    <a:ext uri="{FF2B5EF4-FFF2-40B4-BE49-F238E27FC236}">
                      <a16:creationId xmlns:a16="http://schemas.microsoft.com/office/drawing/2014/main" id="{90725518-E958-5B8D-97D2-860A16FD0E8F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4" name="textruta 51">
                  <a:extLst>
                    <a:ext uri="{FF2B5EF4-FFF2-40B4-BE49-F238E27FC236}">
                      <a16:creationId xmlns:a16="http://schemas.microsoft.com/office/drawing/2014/main" id="{DDC5248B-558A-D71C-A74E-ADC77395CDBF}"/>
                    </a:ext>
                  </a:extLst>
                </p:cNvPr>
                <p:cNvSpPr txBox="1"/>
                <p:nvPr/>
              </p:nvSpPr>
              <p:spPr>
                <a:xfrm>
                  <a:off x="953589" y="1040383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Køkken</a:t>
                  </a:r>
                </a:p>
              </p:txBody>
            </p:sp>
          </p:grpSp>
          <p:grpSp>
            <p:nvGrpSpPr>
              <p:cNvPr id="30" name="Grupp 53">
                <a:extLst>
                  <a:ext uri="{FF2B5EF4-FFF2-40B4-BE49-F238E27FC236}">
                    <a16:creationId xmlns:a16="http://schemas.microsoft.com/office/drawing/2014/main" id="{0DB7B5B6-1E90-53D4-ADE3-58F759EF2D96}"/>
                  </a:ext>
                </a:extLst>
              </p:cNvPr>
              <p:cNvGrpSpPr/>
              <p:nvPr/>
            </p:nvGrpSpPr>
            <p:grpSpPr>
              <a:xfrm>
                <a:off x="490875" y="5260558"/>
                <a:ext cx="2371759" cy="415563"/>
                <a:chOff x="953589" y="1009851"/>
                <a:chExt cx="4107403" cy="935239"/>
              </a:xfrm>
              <a:solidFill>
                <a:srgbClr val="FFC000"/>
              </a:solidFill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0EA321D5-8FE2-A704-7EE6-72CD9B2B3714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2" name="textruta 57">
                  <a:extLst>
                    <a:ext uri="{FF2B5EF4-FFF2-40B4-BE49-F238E27FC236}">
                      <a16:creationId xmlns:a16="http://schemas.microsoft.com/office/drawing/2014/main" id="{32DBD913-FE11-3981-834A-A506FA7C0667}"/>
                    </a:ext>
                  </a:extLst>
                </p:cNvPr>
                <p:cNvSpPr txBox="1"/>
                <p:nvPr/>
              </p:nvSpPr>
              <p:spPr>
                <a:xfrm>
                  <a:off x="953589" y="1009851"/>
                  <a:ext cx="2882430" cy="93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IT</a:t>
                  </a:r>
                </a:p>
              </p:txBody>
            </p:sp>
          </p:grpSp>
        </p:grpSp>
      </p:grpSp>
      <p:cxnSp>
        <p:nvCxnSpPr>
          <p:cNvPr id="41" name="Lige pilforbindelse 40">
            <a:extLst>
              <a:ext uri="{FF2B5EF4-FFF2-40B4-BE49-F238E27FC236}">
                <a16:creationId xmlns:a16="http://schemas.microsoft.com/office/drawing/2014/main" id="{5BFC6BA5-C4CE-0A43-4E27-0A3D5777C02B}"/>
              </a:ext>
            </a:extLst>
          </p:cNvPr>
          <p:cNvCxnSpPr>
            <a:cxnSpLocks/>
          </p:cNvCxnSpPr>
          <p:nvPr/>
        </p:nvCxnSpPr>
        <p:spPr>
          <a:xfrm flipV="1">
            <a:off x="3162906" y="2977223"/>
            <a:ext cx="6224964" cy="146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25863620-B631-0DFA-1BC7-3CD91E44D0F8}"/>
              </a:ext>
            </a:extLst>
          </p:cNvPr>
          <p:cNvCxnSpPr>
            <a:cxnSpLocks/>
          </p:cNvCxnSpPr>
          <p:nvPr/>
        </p:nvCxnSpPr>
        <p:spPr>
          <a:xfrm flipV="1">
            <a:off x="3162906" y="3532362"/>
            <a:ext cx="6218158" cy="91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8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Brugerpro</a:t>
            </a:r>
            <a:r>
              <a:rPr lang="da-DK" sz="5000" b="1" spc="300">
                <a:solidFill>
                  <a:schemeClr val="bg1"/>
                </a:solidFill>
                <a:latin typeface="Humanst521 BT" panose="020B0602020204020204" pitchFamily="34" charset="0"/>
              </a:rPr>
              <a:t>f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iler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6298750" y="2288882"/>
            <a:ext cx="2393121" cy="485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8"/>
          <p:cNvSpPr txBox="1"/>
          <p:nvPr/>
        </p:nvSpPr>
        <p:spPr>
          <a:xfrm>
            <a:off x="6500094" y="2345765"/>
            <a:ext cx="2191776" cy="36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1. Alarmen</a:t>
            </a:r>
          </a:p>
        </p:txBody>
      </p:sp>
      <p:sp>
        <p:nvSpPr>
          <p:cNvPr id="122" name="Rektangel 121"/>
          <p:cNvSpPr/>
          <p:nvPr/>
        </p:nvSpPr>
        <p:spPr>
          <a:xfrm>
            <a:off x="9387870" y="2760997"/>
            <a:ext cx="2505537" cy="432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textruta 20"/>
          <p:cNvSpPr txBox="1"/>
          <p:nvPr/>
        </p:nvSpPr>
        <p:spPr>
          <a:xfrm>
            <a:off x="9418039" y="2801599"/>
            <a:ext cx="21705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HOVEDDØR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A7B78F50-92E9-4D76-AE0E-ADF6E823CE21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3131450" y="2531827"/>
            <a:ext cx="3167300" cy="2662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>
            <a:extLst>
              <a:ext uri="{FF2B5EF4-FFF2-40B4-BE49-F238E27FC236}">
                <a16:creationId xmlns:a16="http://schemas.microsoft.com/office/drawing/2014/main" id="{6A72D849-4513-4FFA-BE4E-FCC1D2613C09}"/>
              </a:ext>
            </a:extLst>
          </p:cNvPr>
          <p:cNvSpPr/>
          <p:nvPr/>
        </p:nvSpPr>
        <p:spPr>
          <a:xfrm>
            <a:off x="9387868" y="2777705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20">
            <a:extLst>
              <a:ext uri="{FF2B5EF4-FFF2-40B4-BE49-F238E27FC236}">
                <a16:creationId xmlns:a16="http://schemas.microsoft.com/office/drawing/2014/main" id="{9AF8CB50-9F4A-4E78-BDE0-15783183DE44}"/>
              </a:ext>
            </a:extLst>
          </p:cNvPr>
          <p:cNvSpPr txBox="1"/>
          <p:nvPr/>
        </p:nvSpPr>
        <p:spPr>
          <a:xfrm>
            <a:off x="9418039" y="2818307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2. Hoveddør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6D954FF-2030-4A56-8DC3-923B8E32D023}"/>
              </a:ext>
            </a:extLst>
          </p:cNvPr>
          <p:cNvSpPr/>
          <p:nvPr/>
        </p:nvSpPr>
        <p:spPr>
          <a:xfrm>
            <a:off x="9387868" y="3279422"/>
            <a:ext cx="2505537" cy="432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20">
            <a:extLst>
              <a:ext uri="{FF2B5EF4-FFF2-40B4-BE49-F238E27FC236}">
                <a16:creationId xmlns:a16="http://schemas.microsoft.com/office/drawing/2014/main" id="{CB7A74E7-E618-405A-879B-64978AFCDA54}"/>
              </a:ext>
            </a:extLst>
          </p:cNvPr>
          <p:cNvSpPr txBox="1"/>
          <p:nvPr/>
        </p:nvSpPr>
        <p:spPr>
          <a:xfrm>
            <a:off x="9453966" y="3317001"/>
            <a:ext cx="2170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3. Port Lager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3585F00-F7B2-4154-B9D2-F57C74614ABF}"/>
              </a:ext>
            </a:extLst>
          </p:cNvPr>
          <p:cNvSpPr/>
          <p:nvPr/>
        </p:nvSpPr>
        <p:spPr>
          <a:xfrm>
            <a:off x="9400329" y="4261541"/>
            <a:ext cx="2505537" cy="432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23">
            <a:extLst>
              <a:ext uri="{FF2B5EF4-FFF2-40B4-BE49-F238E27FC236}">
                <a16:creationId xmlns:a16="http://schemas.microsoft.com/office/drawing/2014/main" id="{C638A7DD-8910-41EA-ADF2-94A88EA1EA56}"/>
              </a:ext>
            </a:extLst>
          </p:cNvPr>
          <p:cNvSpPr txBox="1"/>
          <p:nvPr/>
        </p:nvSpPr>
        <p:spPr>
          <a:xfrm>
            <a:off x="9453966" y="4283299"/>
            <a:ext cx="1975937" cy="36933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/>
              <a:t>x. System</a:t>
            </a:r>
          </a:p>
        </p:txBody>
      </p:sp>
      <p:cxnSp>
        <p:nvCxnSpPr>
          <p:cNvPr id="76" name="Lige pilforbindelse 75">
            <a:extLst>
              <a:ext uri="{FF2B5EF4-FFF2-40B4-BE49-F238E27FC236}">
                <a16:creationId xmlns:a16="http://schemas.microsoft.com/office/drawing/2014/main" id="{52E9EAD9-A60F-41C5-98D7-1582F6A182CE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155711" y="2993931"/>
            <a:ext cx="6232157" cy="221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3">
            <a:extLst>
              <a:ext uri="{FF2B5EF4-FFF2-40B4-BE49-F238E27FC236}">
                <a16:creationId xmlns:a16="http://schemas.microsoft.com/office/drawing/2014/main" id="{8C07A127-3741-B193-4DB3-8E9C17DDAAC9}"/>
              </a:ext>
            </a:extLst>
          </p:cNvPr>
          <p:cNvGrpSpPr/>
          <p:nvPr/>
        </p:nvGrpSpPr>
        <p:grpSpPr>
          <a:xfrm>
            <a:off x="962465" y="2193039"/>
            <a:ext cx="2280240" cy="3947021"/>
            <a:chOff x="408868" y="1653040"/>
            <a:chExt cx="2565669" cy="4441096"/>
          </a:xfrm>
        </p:grpSpPr>
        <p:sp>
          <p:nvSpPr>
            <p:cNvPr id="5" name="textruta 37">
              <a:extLst>
                <a:ext uri="{FF2B5EF4-FFF2-40B4-BE49-F238E27FC236}">
                  <a16:creationId xmlns:a16="http://schemas.microsoft.com/office/drawing/2014/main" id="{7D2E07A6-504E-28C7-8AAB-CE8DBE42B6E5}"/>
                </a:ext>
              </a:extLst>
            </p:cNvPr>
            <p:cNvSpPr txBox="1"/>
            <p:nvPr/>
          </p:nvSpPr>
          <p:spPr>
            <a:xfrm>
              <a:off x="408868" y="1653040"/>
              <a:ext cx="2565669" cy="74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200" b="1"/>
                <a:t>BRUGERPROFILER</a:t>
              </a:r>
            </a:p>
            <a:p>
              <a:endParaRPr lang="sv-SE" sz="1500"/>
            </a:p>
          </p:txBody>
        </p:sp>
        <p:grpSp>
          <p:nvGrpSpPr>
            <p:cNvPr id="6" name="Grupp 2">
              <a:extLst>
                <a:ext uri="{FF2B5EF4-FFF2-40B4-BE49-F238E27FC236}">
                  <a16:creationId xmlns:a16="http://schemas.microsoft.com/office/drawing/2014/main" id="{130CF253-B085-79DA-D8F4-2CA0FACA83FB}"/>
                </a:ext>
              </a:extLst>
            </p:cNvPr>
            <p:cNvGrpSpPr/>
            <p:nvPr/>
          </p:nvGrpSpPr>
          <p:grpSpPr>
            <a:xfrm>
              <a:off x="490875" y="2276610"/>
              <a:ext cx="2371760" cy="3817526"/>
              <a:chOff x="490875" y="1858595"/>
              <a:chExt cx="2371760" cy="3817526"/>
            </a:xfrm>
          </p:grpSpPr>
          <p:grpSp>
            <p:nvGrpSpPr>
              <p:cNvPr id="7" name="Grupp 38">
                <a:extLst>
                  <a:ext uri="{FF2B5EF4-FFF2-40B4-BE49-F238E27FC236}">
                    <a16:creationId xmlns:a16="http://schemas.microsoft.com/office/drawing/2014/main" id="{B1CE3A8E-2ADE-5D99-1677-ED377181427A}"/>
                  </a:ext>
                </a:extLst>
              </p:cNvPr>
              <p:cNvGrpSpPr/>
              <p:nvPr/>
            </p:nvGrpSpPr>
            <p:grpSpPr>
              <a:xfrm>
                <a:off x="490875" y="1858595"/>
                <a:ext cx="2371759" cy="415563"/>
                <a:chOff x="953589" y="1010535"/>
                <a:chExt cx="4107401" cy="935240"/>
              </a:xfrm>
              <a:solidFill>
                <a:srgbClr val="FFC000"/>
              </a:solidFill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BDB24080-571F-5F63-A235-7B527305ABBF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1" cy="7968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" name="textruta 40">
                  <a:extLst>
                    <a:ext uri="{FF2B5EF4-FFF2-40B4-BE49-F238E27FC236}">
                      <a16:creationId xmlns:a16="http://schemas.microsoft.com/office/drawing/2014/main" id="{4C9E7AC5-B1D9-C45B-F3A0-631941084F78}"/>
                    </a:ext>
                  </a:extLst>
                </p:cNvPr>
                <p:cNvSpPr txBox="1"/>
                <p:nvPr/>
              </p:nvSpPr>
              <p:spPr>
                <a:xfrm>
                  <a:off x="953589" y="1010535"/>
                  <a:ext cx="2882429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Administrator</a:t>
                  </a:r>
                </a:p>
              </p:txBody>
            </p:sp>
          </p:grpSp>
          <p:grpSp>
            <p:nvGrpSpPr>
              <p:cNvPr id="9" name="Grupp 41">
                <a:extLst>
                  <a:ext uri="{FF2B5EF4-FFF2-40B4-BE49-F238E27FC236}">
                    <a16:creationId xmlns:a16="http://schemas.microsoft.com/office/drawing/2014/main" id="{694D1B72-02D3-8AEC-AF8D-AAA3C08C9E2B}"/>
                  </a:ext>
                </a:extLst>
              </p:cNvPr>
              <p:cNvGrpSpPr/>
              <p:nvPr/>
            </p:nvGrpSpPr>
            <p:grpSpPr>
              <a:xfrm>
                <a:off x="490875" y="2710972"/>
                <a:ext cx="2371760" cy="415564"/>
                <a:chOff x="953587" y="1010535"/>
                <a:chExt cx="4107404" cy="935240"/>
              </a:xfrm>
              <a:solidFill>
                <a:srgbClr val="FFC000"/>
              </a:solidFill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3C76DCA5-2828-85C3-7CAF-11C4592B86B0}"/>
                    </a:ext>
                  </a:extLst>
                </p:cNvPr>
                <p:cNvSpPr/>
                <p:nvPr/>
              </p:nvSpPr>
              <p:spPr>
                <a:xfrm>
                  <a:off x="953591" y="1058091"/>
                  <a:ext cx="4107400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0" name="textruta 43">
                  <a:extLst>
                    <a:ext uri="{FF2B5EF4-FFF2-40B4-BE49-F238E27FC236}">
                      <a16:creationId xmlns:a16="http://schemas.microsoft.com/office/drawing/2014/main" id="{706460F0-E7CF-A9C3-6EA9-BA6C7374FD2B}"/>
                    </a:ext>
                  </a:extLst>
                </p:cNvPr>
                <p:cNvSpPr txBox="1"/>
                <p:nvPr/>
              </p:nvSpPr>
              <p:spPr>
                <a:xfrm>
                  <a:off x="953587" y="1010535"/>
                  <a:ext cx="4107398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Masterbruger</a:t>
                  </a:r>
                </a:p>
              </p:txBody>
            </p:sp>
          </p:grpSp>
          <p:grpSp>
            <p:nvGrpSpPr>
              <p:cNvPr id="10" name="Grupp 44">
                <a:extLst>
                  <a:ext uri="{FF2B5EF4-FFF2-40B4-BE49-F238E27FC236}">
                    <a16:creationId xmlns:a16="http://schemas.microsoft.com/office/drawing/2014/main" id="{25474CDC-9A84-8ED1-6EC6-840B6C46ABB1}"/>
                  </a:ext>
                </a:extLst>
              </p:cNvPr>
              <p:cNvGrpSpPr/>
              <p:nvPr/>
            </p:nvGrpSpPr>
            <p:grpSpPr>
              <a:xfrm>
                <a:off x="490875" y="3564391"/>
                <a:ext cx="2371759" cy="415563"/>
                <a:chOff x="953589" y="1012551"/>
                <a:chExt cx="4107403" cy="935240"/>
              </a:xfrm>
              <a:solidFill>
                <a:srgbClr val="FFC000"/>
              </a:solidFill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88AA01E1-9D8E-457F-97E0-97B7D537394F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8" name="textruta 46">
                  <a:extLst>
                    <a:ext uri="{FF2B5EF4-FFF2-40B4-BE49-F238E27FC236}">
                      <a16:creationId xmlns:a16="http://schemas.microsoft.com/office/drawing/2014/main" id="{A348D0E6-C06B-85DC-B5EF-3D4F4243E778}"/>
                    </a:ext>
                  </a:extLst>
                </p:cNvPr>
                <p:cNvSpPr txBox="1"/>
                <p:nvPr/>
              </p:nvSpPr>
              <p:spPr>
                <a:xfrm>
                  <a:off x="953589" y="1012551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Lager</a:t>
                  </a:r>
                </a:p>
              </p:txBody>
            </p:sp>
          </p:grpSp>
          <p:grpSp>
            <p:nvGrpSpPr>
              <p:cNvPr id="11" name="Grupp 47">
                <a:extLst>
                  <a:ext uri="{FF2B5EF4-FFF2-40B4-BE49-F238E27FC236}">
                    <a16:creationId xmlns:a16="http://schemas.microsoft.com/office/drawing/2014/main" id="{61D00CA8-A45B-0801-AD67-BAEB3C47B915}"/>
                  </a:ext>
                </a:extLst>
              </p:cNvPr>
              <p:cNvGrpSpPr/>
              <p:nvPr/>
            </p:nvGrpSpPr>
            <p:grpSpPr>
              <a:xfrm>
                <a:off x="490875" y="4429896"/>
                <a:ext cx="2371759" cy="415564"/>
                <a:chOff x="953589" y="1040383"/>
                <a:chExt cx="4107403" cy="935240"/>
              </a:xfrm>
              <a:solidFill>
                <a:srgbClr val="FFC000"/>
              </a:solidFill>
            </p:grpSpPr>
            <p:sp>
              <p:nvSpPr>
                <p:cNvPr id="15" name="Rektangel 14">
                  <a:extLst>
                    <a:ext uri="{FF2B5EF4-FFF2-40B4-BE49-F238E27FC236}">
                      <a16:creationId xmlns:a16="http://schemas.microsoft.com/office/drawing/2014/main" id="{6658EBB2-15B2-30EC-22B4-AF7D57A132FC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6" name="textruta 51">
                  <a:extLst>
                    <a:ext uri="{FF2B5EF4-FFF2-40B4-BE49-F238E27FC236}">
                      <a16:creationId xmlns:a16="http://schemas.microsoft.com/office/drawing/2014/main" id="{4645A3AA-57E2-19FB-9660-A710891389E6}"/>
                    </a:ext>
                  </a:extLst>
                </p:cNvPr>
                <p:cNvSpPr txBox="1"/>
                <p:nvPr/>
              </p:nvSpPr>
              <p:spPr>
                <a:xfrm>
                  <a:off x="953589" y="1040383"/>
                  <a:ext cx="4107403" cy="93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Køkken</a:t>
                  </a:r>
                </a:p>
              </p:txBody>
            </p:sp>
          </p:grpSp>
          <p:grpSp>
            <p:nvGrpSpPr>
              <p:cNvPr id="12" name="Grupp 53">
                <a:extLst>
                  <a:ext uri="{FF2B5EF4-FFF2-40B4-BE49-F238E27FC236}">
                    <a16:creationId xmlns:a16="http://schemas.microsoft.com/office/drawing/2014/main" id="{D46CAA3C-6959-DC2A-978B-7E78714D33D2}"/>
                  </a:ext>
                </a:extLst>
              </p:cNvPr>
              <p:cNvGrpSpPr/>
              <p:nvPr/>
            </p:nvGrpSpPr>
            <p:grpSpPr>
              <a:xfrm>
                <a:off x="490875" y="5260558"/>
                <a:ext cx="2371759" cy="415563"/>
                <a:chOff x="953589" y="1009851"/>
                <a:chExt cx="4107403" cy="935239"/>
              </a:xfrm>
              <a:solidFill>
                <a:srgbClr val="FFC000"/>
              </a:solidFill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3931A21A-5EA6-BC2C-AA1C-4019841DB835}"/>
                    </a:ext>
                  </a:extLst>
                </p:cNvPr>
                <p:cNvSpPr/>
                <p:nvPr/>
              </p:nvSpPr>
              <p:spPr>
                <a:xfrm>
                  <a:off x="953589" y="1058091"/>
                  <a:ext cx="4107403" cy="79683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" name="textruta 57">
                  <a:extLst>
                    <a:ext uri="{FF2B5EF4-FFF2-40B4-BE49-F238E27FC236}">
                      <a16:creationId xmlns:a16="http://schemas.microsoft.com/office/drawing/2014/main" id="{978F3D48-E68E-6E8C-CC7C-3E66D6178F98}"/>
                    </a:ext>
                  </a:extLst>
                </p:cNvPr>
                <p:cNvSpPr txBox="1"/>
                <p:nvPr/>
              </p:nvSpPr>
              <p:spPr>
                <a:xfrm>
                  <a:off x="953589" y="1009851"/>
                  <a:ext cx="2882430" cy="93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IT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390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Brugere og Brugerprofiler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0D69F0B-F432-4230-BCC3-430E4907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6" y="1297122"/>
            <a:ext cx="6816724" cy="2338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/>
          </a:p>
          <a:p>
            <a:pPr>
              <a:spcBef>
                <a:spcPct val="0"/>
              </a:spcBef>
              <a:defRPr/>
            </a:pPr>
            <a:endParaRPr lang="da-DK" altLang="da-DK" sz="1800"/>
          </a:p>
          <a:p>
            <a:pPr>
              <a:spcBef>
                <a:spcPct val="0"/>
              </a:spcBef>
              <a:defRPr/>
            </a:pPr>
            <a:endParaRPr lang="da-DK" altLang="da-DK" sz="1800"/>
          </a:p>
        </p:txBody>
      </p:sp>
      <p:pic>
        <p:nvPicPr>
          <p:cNvPr id="5" name="Billede 4" descr="Et billede, der indeholder skærmbillede, computer, bærbar computer, monitor&#10;&#10;Automatisk genereret beskrivelse">
            <a:extLst>
              <a:ext uri="{FF2B5EF4-FFF2-40B4-BE49-F238E27FC236}">
                <a16:creationId xmlns:a16="http://schemas.microsoft.com/office/drawing/2014/main" id="{B018D48B-D990-4846-BAF3-2B4B0858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1" y="1399055"/>
            <a:ext cx="7343564" cy="51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  <p:sp>
        <p:nvSpPr>
          <p:cNvPr id="7" name="Tekstboks 1"/>
          <p:cNvSpPr txBox="1"/>
          <p:nvPr/>
        </p:nvSpPr>
        <p:spPr bwMode="auto">
          <a:xfrm>
            <a:off x="1167823" y="6362845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endParaRPr lang="da-DK" sz="2400" b="1" baseline="3000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Opstart af NOX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3" y="1609556"/>
            <a:ext cx="11406909" cy="461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Installér NOX </a:t>
            </a:r>
            <a:r>
              <a:rPr lang="da-DK" altLang="da-DK" dirty="0" err="1">
                <a:latin typeface="Myriad Pro" panose="020B0503030403020204" pitchFamily="34" charset="0"/>
              </a:rPr>
              <a:t>Config</a:t>
            </a:r>
            <a:r>
              <a:rPr lang="da-DK" altLang="da-DK" dirty="0">
                <a:latin typeface="Myriad Pro" panose="020B0503030403020204" pitchFamily="34" charset="0"/>
              </a:rPr>
              <a:t> Software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Opret Ny konfiguration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Pc’ens netværkskort sættes op med TCP/IP adresse 10.10.11.100 og undernetmaske til 255.255.255.0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I NOX konfiguration under central vælges IP-adresse til 10.10.11.11 (På kursus er IP anderledes)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Forbind til NOX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Åbn Loader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Skift IP Adresse til den ønskede nye IP Adresse</a:t>
            </a:r>
          </a:p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r>
              <a:rPr lang="da-DK" altLang="da-DK" b="1" dirty="0">
                <a:latin typeface="Myriad Pro" panose="020B0503030403020204" pitchFamily="34" charset="0"/>
              </a:rPr>
              <a:t>NOX leveres altid med IP Adressen 10.10.11.11 på ETH1 og DHCP på ETH2 og en </a:t>
            </a:r>
            <a:r>
              <a:rPr lang="da-DK" altLang="da-DK" b="1" dirty="0" err="1">
                <a:latin typeface="Myriad Pro" panose="020B0503030403020204" pitchFamily="34" charset="0"/>
              </a:rPr>
              <a:t>random</a:t>
            </a:r>
            <a:r>
              <a:rPr lang="da-DK" altLang="da-DK" b="1" dirty="0">
                <a:latin typeface="Myriad Pro" panose="020B0503030403020204" pitchFamily="34" charset="0"/>
              </a:rPr>
              <a:t> kode som erstattes med teknikerkode.</a:t>
            </a:r>
            <a:endParaRPr lang="da-DK" altLang="da-DK" dirty="0">
              <a:latin typeface="Myriad Pro" panose="020B0503030403020204" pitchFamily="34" charset="0"/>
            </a:endParaRPr>
          </a:p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 anbefaler at du opretter en kode til dig selv og tildeler Administrator rettigheden til den som det første.</a:t>
            </a:r>
          </a:p>
        </p:txBody>
      </p:sp>
    </p:spTree>
    <p:extLst>
      <p:ext uri="{BB962C8B-B14F-4D97-AF65-F5344CB8AC3E}">
        <p14:creationId xmlns:p14="http://schemas.microsoft.com/office/powerpoint/2010/main" val="9656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  <p:sp>
        <p:nvSpPr>
          <p:cNvPr id="7" name="Tekstboks 1"/>
          <p:cNvSpPr txBox="1"/>
          <p:nvPr/>
        </p:nvSpPr>
        <p:spPr bwMode="auto">
          <a:xfrm>
            <a:off x="1167823" y="6362845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>
                <a:solidFill>
                  <a:srgbClr val="C00000"/>
                </a:solidFill>
                <a:latin typeface="Myriad Pro" panose="020B0503030403020204" pitchFamily="34" charset="0"/>
              </a:rPr>
              <a:t>Pauser og Frokost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02583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</a:t>
            </a:r>
            <a:r>
              <a:rPr lang="da-DK" sz="5000" b="1" err="1">
                <a:solidFill>
                  <a:schemeClr val="bg1"/>
                </a:solidFill>
                <a:latin typeface="Humanst521 BT" panose="020B0602020204020204" pitchFamily="34" charset="0"/>
              </a:rPr>
              <a:t>Config</a:t>
            </a:r>
            <a:endParaRPr lang="da-DK" sz="5000" b="1">
              <a:solidFill>
                <a:schemeClr val="bg1"/>
              </a:solidFill>
              <a:latin typeface="Humanst521 BT" panose="020B060202020402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701963" y="1609556"/>
            <a:ext cx="11406909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>
                <a:latin typeface="Myriad Pro" panose="020B0503030403020204" pitchFamily="34" charset="0"/>
              </a:rPr>
              <a:t>Gennemgang af NOX </a:t>
            </a:r>
            <a:r>
              <a:rPr lang="da-DK" altLang="da-DK" err="1">
                <a:latin typeface="Myriad Pro" panose="020B0503030403020204" pitchFamily="34" charset="0"/>
              </a:rPr>
              <a:t>Config</a:t>
            </a:r>
            <a:r>
              <a:rPr lang="da-DK" altLang="da-DK">
                <a:latin typeface="Myriad Pro" panose="020B0503030403020204" pitchFamily="34" charset="0"/>
              </a:rPr>
              <a:t> fanen Generelt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>
              <a:latin typeface="Myriad Pro" panose="020B0503030403020204" pitchFamily="34" charset="0"/>
            </a:endParaRPr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ECAD00A-C005-4654-B99B-F14738B32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76" y="2290224"/>
            <a:ext cx="6249348" cy="43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0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94626" y="2101484"/>
            <a:ext cx="4817094" cy="24159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r>
              <a:rPr lang="da-DK" altLang="da-DK" b="1" dirty="0">
                <a:latin typeface="Myriad Pro"/>
              </a:rPr>
              <a:t>Områder</a:t>
            </a:r>
            <a:r>
              <a:rPr lang="da-DK" altLang="da-DK" dirty="0">
                <a:latin typeface="Myriad Pro"/>
              </a:rPr>
              <a:t>				</a:t>
            </a:r>
            <a:br>
              <a:rPr lang="da-DK" altLang="da-DK" b="1" dirty="0">
                <a:latin typeface="Myriad Pro" panose="020B0503030403020204" pitchFamily="34" charset="0"/>
              </a:rPr>
            </a:br>
            <a:r>
              <a:rPr lang="da-DK" altLang="da-DK" dirty="0">
                <a:latin typeface="Myriad Pro"/>
              </a:rPr>
              <a:t>1. Alarmen</a:t>
            </a:r>
            <a:br>
              <a:rPr lang="da-DK" altLang="da-DK" dirty="0">
                <a:latin typeface="Myriad Pro" panose="020B0503030403020204" pitchFamily="34" charset="0"/>
              </a:rPr>
            </a:br>
            <a:r>
              <a:rPr lang="da-DK" altLang="da-DK" dirty="0">
                <a:latin typeface="Myriad Pro"/>
              </a:rPr>
              <a:t>2. Dør Hoveddør  </a:t>
            </a:r>
            <a:br>
              <a:rPr lang="da-DK" altLang="da-DK" dirty="0">
                <a:latin typeface="Myriad Pro" panose="020B0503030403020204" pitchFamily="34" charset="0"/>
              </a:rPr>
            </a:br>
            <a:r>
              <a:rPr lang="da-DK" altLang="da-DK" dirty="0">
                <a:latin typeface="Myriad Pro"/>
              </a:rPr>
              <a:t>3. Dør port lager</a:t>
            </a:r>
          </a:p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r>
              <a:rPr lang="da-DK" altLang="da-DK" dirty="0">
                <a:latin typeface="Myriad Pro"/>
              </a:rPr>
              <a:t>x. System				 	 		</a:t>
            </a:r>
            <a:r>
              <a:rPr lang="da-DK" altLang="da-DK" sz="1200" dirty="0">
                <a:latin typeface="Myriad Pro"/>
              </a:rPr>
              <a:t>			</a:t>
            </a:r>
            <a:endParaRPr lang="sv-SE" altLang="da-DK" dirty="0">
              <a:latin typeface="Myriad Pro"/>
            </a:endParaRPr>
          </a:p>
        </p:txBody>
      </p:sp>
      <p:pic>
        <p:nvPicPr>
          <p:cNvPr id="5" name="Pladsholder til indhold 6" descr="Et billede, der indeholder teks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011" y="1690435"/>
            <a:ext cx="7246301" cy="45561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4647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Beskrivelse af tegning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områder</a:t>
            </a: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337478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pic>
        <p:nvPicPr>
          <p:cNvPr id="5" name="Pladsholder til indhold 6" descr="Et billede, der indeholder teks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379" y="1681027"/>
            <a:ext cx="7251340" cy="454875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16407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Beskrivelse af tegning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områder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Eksempel af CPA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46528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16407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Beskrivelse af tegning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områder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Eksempel af CPA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enheder (AIA)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Konfigurér indgange og udgange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Konfigurationsskema udleveres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9A279C-3681-19F0-DDA2-F688169F0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07" y="1539551"/>
            <a:ext cx="6731836" cy="476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61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3DE4FF2-CA04-6C58-DE4C-B3F77C497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94332"/>
              </p:ext>
            </p:extLst>
          </p:nvPr>
        </p:nvGraphicFramePr>
        <p:xfrm>
          <a:off x="2011681" y="1499616"/>
          <a:ext cx="7943354" cy="4937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786">
                  <a:extLst>
                    <a:ext uri="{9D8B030D-6E8A-4147-A177-3AD203B41FA5}">
                      <a16:colId xmlns:a16="http://schemas.microsoft.com/office/drawing/2014/main" val="2537160773"/>
                    </a:ext>
                  </a:extLst>
                </a:gridCol>
                <a:gridCol w="295110">
                  <a:extLst>
                    <a:ext uri="{9D8B030D-6E8A-4147-A177-3AD203B41FA5}">
                      <a16:colId xmlns:a16="http://schemas.microsoft.com/office/drawing/2014/main" val="3177408175"/>
                    </a:ext>
                  </a:extLst>
                </a:gridCol>
                <a:gridCol w="737772">
                  <a:extLst>
                    <a:ext uri="{9D8B030D-6E8A-4147-A177-3AD203B41FA5}">
                      <a16:colId xmlns:a16="http://schemas.microsoft.com/office/drawing/2014/main" val="2365635849"/>
                    </a:ext>
                  </a:extLst>
                </a:gridCol>
                <a:gridCol w="360690">
                  <a:extLst>
                    <a:ext uri="{9D8B030D-6E8A-4147-A177-3AD203B41FA5}">
                      <a16:colId xmlns:a16="http://schemas.microsoft.com/office/drawing/2014/main" val="1341105318"/>
                    </a:ext>
                  </a:extLst>
                </a:gridCol>
                <a:gridCol w="1098462">
                  <a:extLst>
                    <a:ext uri="{9D8B030D-6E8A-4147-A177-3AD203B41FA5}">
                      <a16:colId xmlns:a16="http://schemas.microsoft.com/office/drawing/2014/main" val="4273503807"/>
                    </a:ext>
                  </a:extLst>
                </a:gridCol>
                <a:gridCol w="1237818">
                  <a:extLst>
                    <a:ext uri="{9D8B030D-6E8A-4147-A177-3AD203B41FA5}">
                      <a16:colId xmlns:a16="http://schemas.microsoft.com/office/drawing/2014/main" val="3561227256"/>
                    </a:ext>
                  </a:extLst>
                </a:gridCol>
                <a:gridCol w="1221423">
                  <a:extLst>
                    <a:ext uri="{9D8B030D-6E8A-4147-A177-3AD203B41FA5}">
                      <a16:colId xmlns:a16="http://schemas.microsoft.com/office/drawing/2014/main" val="3410618423"/>
                    </a:ext>
                  </a:extLst>
                </a:gridCol>
                <a:gridCol w="1000092">
                  <a:extLst>
                    <a:ext uri="{9D8B030D-6E8A-4147-A177-3AD203B41FA5}">
                      <a16:colId xmlns:a16="http://schemas.microsoft.com/office/drawing/2014/main" val="2855602967"/>
                    </a:ext>
                  </a:extLst>
                </a:gridCol>
                <a:gridCol w="1295201">
                  <a:extLst>
                    <a:ext uri="{9D8B030D-6E8A-4147-A177-3AD203B41FA5}">
                      <a16:colId xmlns:a16="http://schemas.microsoft.com/office/drawing/2014/main" val="747800002"/>
                    </a:ext>
                  </a:extLst>
                </a:gridCol>
              </a:tblGrid>
              <a:tr h="2522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a-DK" sz="1300" u="none" strike="noStrike">
                          <a:effectLst/>
                        </a:rPr>
                        <a:t>Installations Skema Kursus kuffert 20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07330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Adresse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BUS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ID-Nummer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Type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Indgangsnummer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Område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Indgangsnavn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Udgangsnummer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Udgangsnavn</a:t>
                      </a:r>
                      <a:endParaRPr lang="da-DK" sz="900" b="1" i="0" u="none" strike="noStrike">
                        <a:solidFill>
                          <a:srgbClr val="FFFFFF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068598887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368.171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3001                                           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PS5B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PSU Central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10066196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375.057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1002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CPA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BP Indgang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744149190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345.594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2003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 A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584575841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2003-1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Sirene rum 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851626550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2003-2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Lys rum 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80391838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2003-3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445375316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2003-4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X. System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Nøgleboks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294511627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345.593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2004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 B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4135301357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2004-1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Sirene rum 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34693148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2004-2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MK Port rum 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813972335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2004-3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4228518251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2004-4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Pir rum 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70751453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345.592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2005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IO4 C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667577140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2005-1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Kontakt 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LED 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4080839071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2005-2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Kontakt 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LED 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738056463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2005-3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Kontakt 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LED 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08341129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2005-4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Kontakt 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LED 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72621535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392.519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2006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CMO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Dør Hoveddør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33836656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1. Alarmen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MK Dør Hoveddør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Relæ Dør Hoveddør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408472655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7. Dør Hoveddør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RTE Dør Hoveddør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1570992084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Disp.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539419662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07138797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6395205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CPU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266119802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3736162348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Kortkode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2073016546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naro Book"/>
                      </a:endParaRPr>
                    </a:p>
                  </a:txBody>
                  <a:tcPr marL="7940" marR="7940" marT="7940" marB="0" anchor="b"/>
                </a:tc>
                <a:extLst>
                  <a:ext uri="{0D108BD9-81ED-4DB2-BD59-A6C34878D82A}">
                    <a16:rowId xmlns:a16="http://schemas.microsoft.com/office/drawing/2014/main" val="424544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1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</a:p>
        </p:txBody>
      </p:sp>
      <p:pic>
        <p:nvPicPr>
          <p:cNvPr id="5" name="Pladsholder til indhold 6" descr="Et billede, der indeholder tekst, kor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565" y="1681028"/>
            <a:ext cx="7270155" cy="456757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2338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Beskrivelse af tegning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områder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enheder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indgange og udgange (Sirener)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System info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Udfør gangtest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9826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4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pic>
        <p:nvPicPr>
          <p:cNvPr id="5" name="Pladsholder til indhold 6" descr="Et billede, der indeholder tekst, kor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565" y="1681028"/>
            <a:ext cx="7270155" cy="456757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681028"/>
            <a:ext cx="6816724" cy="19545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sz="1800" dirty="0">
                <a:latin typeface="Myriad Pro" panose="020B0503030403020204" pitchFamily="34" charset="0"/>
              </a:rPr>
              <a:t>Opret ekstra alarmområde ”rum 4”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sz="1800" dirty="0">
                <a:latin typeface="Myriad Pro" panose="020B0503030403020204" pitchFamily="34" charset="0"/>
              </a:rPr>
              <a:t> Flyt indgang til Område ”rum 4”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sz="1800" dirty="0">
                <a:latin typeface="Myriad Pro" panose="020B0503030403020204" pitchFamily="34" charset="0"/>
              </a:rPr>
              <a:t>Opret slavekoblinger for rum 4 og døre. 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411649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/>
              </a:rPr>
              <a:t>NOX versioner</a:t>
            </a:r>
          </a:p>
        </p:txBody>
      </p:sp>
      <p:pic>
        <p:nvPicPr>
          <p:cNvPr id="8" name="Billede 7" descr="Et billede, der indeholder bord&#10;&#10;Automatisk genereret beskrivelse">
            <a:extLst>
              <a:ext uri="{FF2B5EF4-FFF2-40B4-BE49-F238E27FC236}">
                <a16:creationId xmlns:a16="http://schemas.microsoft.com/office/drawing/2014/main" id="{8E282FC8-CA80-C1B1-7EDC-CB3A93415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20361" r="18848" b="11672"/>
          <a:stretch/>
        </p:blipFill>
        <p:spPr>
          <a:xfrm>
            <a:off x="2687216" y="1660849"/>
            <a:ext cx="6596743" cy="46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5" name="Pladsholder til indhold 6" descr="Et billede, der indeholder tekst, kor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081" y="1633991"/>
            <a:ext cx="7157268" cy="45017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10841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CMO Indstillinger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Templates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ADK område: Dør Hoveddør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Adgang med kort alene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/>
              <a:t>Gennemgang af Brugerprofiler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/>
              <a:t>Opret en Lager Brugerprofil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128287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5" name="Pladsholder til indhold 6" descr="Et billede, der indeholder tekst, kor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303" y="1633991"/>
            <a:ext cx="7129046" cy="448290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2"/>
            <a:ext cx="6816724" cy="10841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CMO Indstillinger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Templates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ADK område: Dør Hoveddør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/>
              <a:t>Gennemgang af Brugerprofiler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/>
              <a:t>Opret en Lager Brugerprofil</a:t>
            </a: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Adgang med kort + pin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35074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5" name="Pladsholder til indhold 6" descr="Et billede, der indeholder tekst, kort&#10;&#10;Beskrivelse, der er oprettet med meget høj tiltr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119" y="1633991"/>
            <a:ext cx="7091415" cy="445468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6" y="1297121"/>
            <a:ext cx="6816724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CMO Indstillinger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Templates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ADK område: Dør Hoveddør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/>
              <a:t>Gennemgang af Brugerprofiler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/>
              <a:t>Opret en Lager Brugerprofil</a:t>
            </a: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MK Flyttes fra Dørområde til AIA område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Adgang med kort + pin når tilkoblet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Kort + pin starter indgangstid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Adgang med kort alene når frakoblet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1394738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84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8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Tidsprofiler og Specialdage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Tidsprofil for kun kort 8 – 16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begrænsning gennem Tidsprofil af adgang med kort alene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Tidsprofil for Åbningstid 7 - 15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Funktion for automatisk åbning/lukning af Dør Port Lager i Åbningstid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4" name="Billede 4" descr="Et billede, der indeholder skærmbillede&#10;&#10;Beskrivelse, der er oprettet med meget høj tiltro">
            <a:extLst>
              <a:ext uri="{FF2B5EF4-FFF2-40B4-BE49-F238E27FC236}">
                <a16:creationId xmlns:a16="http://schemas.microsoft.com/office/drawing/2014/main" id="{0E035102-7D9C-4E6B-A353-EECC80ECE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23" y="2603365"/>
            <a:ext cx="6026385" cy="42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Tidsprofiler og Specialdage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Tidsprofil for kun kort 8 – 16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begrænsning gennem Tidsprofil af adgang med kort alene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Tidsprofil for Åbningstid 7 - 15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Opret Funktion for automatisk åbning/lukning af Dør Port Lager i Åbningstid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2211692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  <p:sp>
        <p:nvSpPr>
          <p:cNvPr id="7" name="Tekstboks 1"/>
          <p:cNvSpPr txBox="1"/>
          <p:nvPr/>
        </p:nvSpPr>
        <p:spPr bwMode="auto">
          <a:xfrm>
            <a:off x="1167823" y="6362845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endParaRPr lang="da-DK" sz="2400" b="1" baseline="3000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80810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Øvelse </a:t>
            </a:r>
            <a:r>
              <a:rPr lang="da-DK" sz="5000" b="1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Gennemgang af Alarmsendere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Integrerede: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SIA IP DC09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DALM1000 Grade 2/Niveau 20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DALM3000 Grade 3/Niveau 60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Periferi tilsluttet: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ESP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r>
              <a:rPr lang="da-DK" altLang="da-DK" sz="1800" dirty="0">
                <a:latin typeface="Myriad Pro" panose="020B0503030403020204" pitchFamily="34" charset="0"/>
              </a:rPr>
              <a:t>ATU*</a:t>
            </a: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2274184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4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66"/>
            <a:ext cx="9144000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NOX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946265" y="5451885"/>
            <a:ext cx="593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Dog findes der </a:t>
            </a:r>
            <a:r>
              <a:rPr lang="da-DK" b="1" dirty="0"/>
              <a:t>engangs</a:t>
            </a:r>
            <a:r>
              <a:rPr lang="da-DK" dirty="0"/>
              <a:t>licenser på 3 grafiske udvidelser.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716330" y="1639866"/>
            <a:ext cx="593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SIMS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9" y="2163086"/>
            <a:ext cx="2511557" cy="194462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" y="2294167"/>
            <a:ext cx="2412698" cy="2565079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-1166165" y="1719114"/>
            <a:ext cx="593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TPA </a:t>
            </a:r>
            <a:r>
              <a:rPr lang="da-DK" sz="2800" b="1" dirty="0" err="1"/>
              <a:t>Touchskærm</a:t>
            </a:r>
            <a:endParaRPr lang="da-DK" sz="2800" b="1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5" y="2676644"/>
            <a:ext cx="2388185" cy="2415847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2589766" y="2141673"/>
            <a:ext cx="593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err="1"/>
              <a:t>iNOX</a:t>
            </a:r>
            <a:r>
              <a:rPr lang="da-DK" sz="2800" b="1" dirty="0"/>
              <a:t> grafisk display</a:t>
            </a:r>
          </a:p>
        </p:txBody>
      </p:sp>
    </p:spTree>
    <p:extLst>
      <p:ext uri="{BB962C8B-B14F-4D97-AF65-F5344CB8AC3E}">
        <p14:creationId xmlns:p14="http://schemas.microsoft.com/office/powerpoint/2010/main" val="9318940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Systemopbygning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127" y="1222177"/>
            <a:ext cx="120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</a:pPr>
            <a:r>
              <a:rPr lang="da-DK" altLang="da-DK" sz="2400">
                <a:latin typeface="Myriad Pro" panose="020B0503030403020204" pitchFamily="34" charset="0"/>
              </a:rPr>
              <a:t>Et fleksibelt system til AIA, ADK, temperatur og museumsalarm, der kan udvides efter behov.</a:t>
            </a:r>
            <a:endParaRPr lang="sv-SE" altLang="da-DK" sz="2400">
              <a:latin typeface="Myriad Pro" panose="020B0503030403020204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073550" y="1774766"/>
            <a:ext cx="1103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da-DK" altLang="da-DK" sz="2400" b="1">
                <a:latin typeface="Myriad Pro" panose="020B0503030403020204" pitchFamily="34" charset="0"/>
              </a:rPr>
              <a:t>Eksempel på et systems opbygning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1642699" y="3531927"/>
            <a:ext cx="6167" cy="1460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6" y="4054749"/>
            <a:ext cx="1720262" cy="2384347"/>
          </a:xfrm>
          <a:prstGeom prst="rect">
            <a:avLst/>
          </a:prstGeom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651482" y="4984807"/>
            <a:ext cx="3667509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31" name="Lige forbindelse 30"/>
          <p:cNvCxnSpPr>
            <a:cxnSpLocks noChangeShapeType="1"/>
          </p:cNvCxnSpPr>
          <p:nvPr/>
        </p:nvCxnSpPr>
        <p:spPr bwMode="auto">
          <a:xfrm flipH="1">
            <a:off x="5020541" y="4886382"/>
            <a:ext cx="29845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Lige forbindelse 33"/>
          <p:cNvCxnSpPr>
            <a:cxnSpLocks noChangeShapeType="1"/>
          </p:cNvCxnSpPr>
          <p:nvPr/>
        </p:nvCxnSpPr>
        <p:spPr bwMode="auto">
          <a:xfrm flipH="1">
            <a:off x="5020541" y="5072120"/>
            <a:ext cx="29845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ge forbindelse 34"/>
          <p:cNvCxnSpPr>
            <a:cxnSpLocks noChangeShapeType="1"/>
          </p:cNvCxnSpPr>
          <p:nvPr/>
        </p:nvCxnSpPr>
        <p:spPr bwMode="auto">
          <a:xfrm>
            <a:off x="5020541" y="5064500"/>
            <a:ext cx="0" cy="1193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Billed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23" y="5228168"/>
            <a:ext cx="1196362" cy="1303035"/>
          </a:xfrm>
          <a:prstGeom prst="rect">
            <a:avLst/>
          </a:prstGeom>
        </p:spPr>
      </p:pic>
      <p:cxnSp>
        <p:nvCxnSpPr>
          <p:cNvPr id="36" name="Lige forbindelse 35"/>
          <p:cNvCxnSpPr>
            <a:cxnSpLocks noChangeShapeType="1"/>
          </p:cNvCxnSpPr>
          <p:nvPr/>
        </p:nvCxnSpPr>
        <p:spPr bwMode="auto">
          <a:xfrm flipH="1">
            <a:off x="3374304" y="6251315"/>
            <a:ext cx="16462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ge forbindelse 36"/>
          <p:cNvCxnSpPr>
            <a:cxnSpLocks noChangeShapeType="1"/>
          </p:cNvCxnSpPr>
          <p:nvPr/>
        </p:nvCxnSpPr>
        <p:spPr bwMode="auto">
          <a:xfrm flipV="1">
            <a:off x="3374304" y="6091295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ge forbindelse 37"/>
          <p:cNvCxnSpPr>
            <a:cxnSpLocks noChangeShapeType="1"/>
          </p:cNvCxnSpPr>
          <p:nvPr/>
        </p:nvCxnSpPr>
        <p:spPr bwMode="auto">
          <a:xfrm flipH="1">
            <a:off x="2321406" y="6251315"/>
            <a:ext cx="105289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Billed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5" y="5171277"/>
            <a:ext cx="1121504" cy="1537954"/>
          </a:xfrm>
          <a:prstGeom prst="rect">
            <a:avLst/>
          </a:prstGeom>
        </p:spPr>
      </p:pic>
      <p:pic>
        <p:nvPicPr>
          <p:cNvPr id="45" name="Billed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0" y="2504132"/>
            <a:ext cx="1097391" cy="1275129"/>
          </a:xfrm>
          <a:prstGeom prst="rect">
            <a:avLst/>
          </a:prstGeom>
        </p:spPr>
      </p:pic>
      <p:pic>
        <p:nvPicPr>
          <p:cNvPr id="46" name="Billed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04" y="2637587"/>
            <a:ext cx="1196362" cy="1303035"/>
          </a:xfrm>
          <a:prstGeom prst="rect">
            <a:avLst/>
          </a:prstGeom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2621083" y="3513195"/>
            <a:ext cx="0" cy="2587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7" name="Billed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77" y="2631830"/>
            <a:ext cx="1179044" cy="1308792"/>
          </a:xfrm>
          <a:prstGeom prst="rect">
            <a:avLst/>
          </a:prstGeom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808431" y="3513195"/>
            <a:ext cx="0" cy="2587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642058" y="3771957"/>
            <a:ext cx="2173994" cy="730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8" name="Billed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87" y="2631830"/>
            <a:ext cx="1179044" cy="1308792"/>
          </a:xfrm>
          <a:prstGeom prst="rect">
            <a:avLst/>
          </a:prstGeom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020541" y="3513194"/>
            <a:ext cx="0" cy="27939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32" name="Lige forbindelse 31"/>
          <p:cNvCxnSpPr>
            <a:cxnSpLocks noChangeShapeType="1"/>
          </p:cNvCxnSpPr>
          <p:nvPr/>
        </p:nvCxnSpPr>
        <p:spPr bwMode="auto">
          <a:xfrm>
            <a:off x="5020541" y="3790689"/>
            <a:ext cx="0" cy="1103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Billede 4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359">
            <a:off x="5903044" y="2672391"/>
            <a:ext cx="1160766" cy="1229548"/>
          </a:xfrm>
          <a:prstGeom prst="rect">
            <a:avLst/>
          </a:prstGeom>
        </p:spPr>
      </p:pic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240780" y="3513195"/>
            <a:ext cx="3534" cy="27801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50" name="Billede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62" y="2660959"/>
            <a:ext cx="1151047" cy="1279663"/>
          </a:xfrm>
          <a:prstGeom prst="rect">
            <a:avLst/>
          </a:prstGeom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8830937" y="3513195"/>
            <a:ext cx="0" cy="26987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9184556" y="3513195"/>
            <a:ext cx="2616" cy="2660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9176937" y="3785293"/>
            <a:ext cx="484565" cy="59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baseline="-2500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76" y="2651994"/>
            <a:ext cx="1182032" cy="1276756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7530283" y="3513195"/>
            <a:ext cx="182" cy="2660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5020541" y="3783069"/>
            <a:ext cx="3818659" cy="222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4" name="Tekstfelt 53"/>
          <p:cNvSpPr txBox="1"/>
          <p:nvPr/>
        </p:nvSpPr>
        <p:spPr>
          <a:xfrm>
            <a:off x="2410773" y="238614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CMU</a:t>
            </a:r>
          </a:p>
        </p:txBody>
      </p:sp>
      <p:sp>
        <p:nvSpPr>
          <p:cNvPr id="55" name="Tekstfelt 54"/>
          <p:cNvSpPr txBox="1"/>
          <p:nvPr/>
        </p:nvSpPr>
        <p:spPr>
          <a:xfrm>
            <a:off x="3600868" y="238614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IO4</a:t>
            </a:r>
          </a:p>
        </p:txBody>
      </p:sp>
      <p:sp>
        <p:nvSpPr>
          <p:cNvPr id="56" name="Tekstfelt 55"/>
          <p:cNvSpPr txBox="1"/>
          <p:nvPr/>
        </p:nvSpPr>
        <p:spPr>
          <a:xfrm>
            <a:off x="4854081" y="2386145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THS</a:t>
            </a:r>
          </a:p>
        </p:txBody>
      </p:sp>
      <p:sp>
        <p:nvSpPr>
          <p:cNvPr id="57" name="Tekstfelt 56"/>
          <p:cNvSpPr txBox="1"/>
          <p:nvPr/>
        </p:nvSpPr>
        <p:spPr>
          <a:xfrm>
            <a:off x="6066877" y="238614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IO1</a:t>
            </a:r>
          </a:p>
        </p:txBody>
      </p:sp>
      <p:sp>
        <p:nvSpPr>
          <p:cNvPr id="58" name="Tekstfelt 57"/>
          <p:cNvSpPr txBox="1"/>
          <p:nvPr/>
        </p:nvSpPr>
        <p:spPr>
          <a:xfrm>
            <a:off x="7359402" y="238614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RE4</a:t>
            </a:r>
          </a:p>
        </p:txBody>
      </p:sp>
      <p:sp>
        <p:nvSpPr>
          <p:cNvPr id="59" name="Tekstfelt 58"/>
          <p:cNvSpPr txBox="1"/>
          <p:nvPr/>
        </p:nvSpPr>
        <p:spPr>
          <a:xfrm>
            <a:off x="8638446" y="238614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RPT</a:t>
            </a:r>
          </a:p>
        </p:txBody>
      </p:sp>
      <p:sp>
        <p:nvSpPr>
          <p:cNvPr id="60" name="Tekstfelt 59"/>
          <p:cNvSpPr txBox="1"/>
          <p:nvPr/>
        </p:nvSpPr>
        <p:spPr>
          <a:xfrm>
            <a:off x="6815116" y="4234788"/>
            <a:ext cx="3335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4000 områder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100.000 brugere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3 stk. RS485 bus pr. Central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10.000 indgange, 6.000 fysiske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75 kablede døre Pr. Central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Trådløse døre, ved mange døre skal der afsættes en selvstændig Central.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Max. 30 GN pr. Central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 dirty="0">
                <a:latin typeface="Myriad Pro" panose="020B0503030403020204" pitchFamily="34" charset="0"/>
              </a:rPr>
              <a:t>20 Centraler i netværk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a-DK" baseline="30000">
                <a:latin typeface="Myriad Pro" panose="020B0503030403020204" pitchFamily="34" charset="0"/>
              </a:rPr>
              <a:t>2 x Ethernet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0A22B979-4561-4682-AB2D-8D55ED9B4FBE}"/>
              </a:ext>
            </a:extLst>
          </p:cNvPr>
          <p:cNvSpPr txBox="1"/>
          <p:nvPr/>
        </p:nvSpPr>
        <p:spPr>
          <a:xfrm>
            <a:off x="3095289" y="4969975"/>
            <a:ext cx="806823" cy="3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Myriad Pro" panose="020B0503030403020204" pitchFamily="34" charset="0"/>
              </a:rPr>
              <a:t>CMO</a:t>
            </a:r>
          </a:p>
        </p:txBody>
      </p:sp>
    </p:spTree>
    <p:extLst>
      <p:ext uri="{BB962C8B-B14F-4D97-AF65-F5344CB8AC3E}">
        <p14:creationId xmlns:p14="http://schemas.microsoft.com/office/powerpoint/2010/main" val="27922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66"/>
            <a:ext cx="9144000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2740323" y="1993851"/>
            <a:ext cx="593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SIMS</a:t>
            </a:r>
          </a:p>
        </p:txBody>
      </p:sp>
      <p:cxnSp>
        <p:nvCxnSpPr>
          <p:cNvPr id="29" name="Lige forbindelse 28"/>
          <p:cNvCxnSpPr/>
          <p:nvPr/>
        </p:nvCxnSpPr>
        <p:spPr>
          <a:xfrm>
            <a:off x="5772760" y="3429000"/>
            <a:ext cx="3929111" cy="63811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>
            <a:off x="5772760" y="3679229"/>
            <a:ext cx="4895240" cy="2413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 flipV="1">
            <a:off x="5925160" y="2228432"/>
            <a:ext cx="4819440" cy="13529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>
            <a:off x="1886938" y="1993851"/>
            <a:ext cx="3820871" cy="14128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/>
          <p:nvPr/>
        </p:nvCxnSpPr>
        <p:spPr>
          <a:xfrm flipV="1">
            <a:off x="1194054" y="3534114"/>
            <a:ext cx="4666155" cy="31450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 flipV="1">
            <a:off x="1064380" y="3559112"/>
            <a:ext cx="4795829" cy="22933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led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09" y="3167401"/>
            <a:ext cx="1368724" cy="16116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32" y="2517071"/>
            <a:ext cx="2511557" cy="194462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18" y="1842405"/>
            <a:ext cx="676832" cy="943393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10" y="3327106"/>
            <a:ext cx="676832" cy="943393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19" y="3355707"/>
            <a:ext cx="676832" cy="943393"/>
          </a:xfrm>
          <a:prstGeom prst="rect">
            <a:avLst/>
          </a:prstGeom>
        </p:spPr>
      </p:pic>
      <p:sp>
        <p:nvSpPr>
          <p:cNvPr id="78" name="Tekstfelt 77"/>
          <p:cNvSpPr txBox="1"/>
          <p:nvPr/>
        </p:nvSpPr>
        <p:spPr>
          <a:xfrm>
            <a:off x="2851184" y="5818270"/>
            <a:ext cx="593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Når du bruger </a:t>
            </a:r>
            <a:r>
              <a:rPr lang="da-DK" b="1" dirty="0"/>
              <a:t>SIMS</a:t>
            </a:r>
            <a:r>
              <a:rPr lang="da-DK" dirty="0"/>
              <a:t>, kan hver enkelt </a:t>
            </a:r>
            <a:r>
              <a:rPr lang="da-DK" dirty="0" err="1"/>
              <a:t>lokation</a:t>
            </a:r>
            <a:r>
              <a:rPr lang="da-DK" dirty="0"/>
              <a:t> simpelt </a:t>
            </a:r>
          </a:p>
          <a:p>
            <a:pPr algn="ctr"/>
            <a:r>
              <a:rPr lang="da-DK" dirty="0"/>
              <a:t>tildeles den type NOX central som passer i størrelsen.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5" y="5009010"/>
            <a:ext cx="1848990" cy="184899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6" y="3220751"/>
            <a:ext cx="1467144" cy="128150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" y="1081102"/>
            <a:ext cx="2761859" cy="140113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13" y="1026963"/>
            <a:ext cx="1676469" cy="240293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61" y="5526315"/>
            <a:ext cx="2029921" cy="1265903"/>
          </a:xfrm>
          <a:prstGeom prst="rect">
            <a:avLst/>
          </a:prstGeom>
        </p:spPr>
      </p:pic>
      <p:pic>
        <p:nvPicPr>
          <p:cNvPr id="79" name="Billed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5150741"/>
            <a:ext cx="701104" cy="977223"/>
          </a:xfrm>
          <a:prstGeom prst="rect">
            <a:avLst/>
          </a:prstGeom>
        </p:spPr>
      </p:pic>
      <p:pic>
        <p:nvPicPr>
          <p:cNvPr id="80" name="Billede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58" y="1923363"/>
            <a:ext cx="701104" cy="977223"/>
          </a:xfrm>
          <a:prstGeom prst="rect">
            <a:avLst/>
          </a:prstGeom>
        </p:spPr>
      </p:pic>
      <p:pic>
        <p:nvPicPr>
          <p:cNvPr id="81" name="Billed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64" y="4913868"/>
            <a:ext cx="701104" cy="9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986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NOX integration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F7E41C9B-10AB-4598-A3A1-5D23712AB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5" y="1667386"/>
            <a:ext cx="1905000" cy="190500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4C763175-78D7-44FD-B7A3-BBF9670B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08" y="1667386"/>
            <a:ext cx="1905000" cy="1905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128FFD8E-D7DB-45DB-A5D7-B3B8BBC62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521" y="1667386"/>
            <a:ext cx="1905000" cy="190500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3BEF9BF-8827-4C5D-A531-098F3CAB4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880" y="1670946"/>
            <a:ext cx="1905000" cy="19050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1ACBB90-CA44-48C1-BD57-1726D81D5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65" y="4284950"/>
            <a:ext cx="1905000" cy="19050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CE26FC63-0C9F-4E0B-A1E4-759FF9D66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108" y="4284950"/>
            <a:ext cx="1905000" cy="190500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04D5E4B0-CF27-4E4F-8D6A-2042EEB7B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521" y="4284950"/>
            <a:ext cx="1905000" cy="1905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B469A3-0867-424F-8F3C-7BD259F861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880" y="4287833"/>
            <a:ext cx="190211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6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SIMS integration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CCD66A-850A-4683-B905-2A370C55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10" y="1667386"/>
            <a:ext cx="1905000" cy="1905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E9F7AC0-BC76-4EC8-B4AF-74601C66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892" y="1687055"/>
            <a:ext cx="1905000" cy="1905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533A94C-8950-4BFE-A6D6-4684E09BD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178" y="1687055"/>
            <a:ext cx="1905000" cy="1905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EADD68A-B8EB-426B-BCB7-BE2D7D43D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22" y="4284950"/>
            <a:ext cx="1905000" cy="1905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ED6012A-8C20-44E7-AFB4-2BEF8916D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110" y="4284950"/>
            <a:ext cx="1905000" cy="1905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396B203-9BBE-443A-BD16-85A701286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679" y="4287833"/>
            <a:ext cx="1908213" cy="190211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93BBCC2-46D0-482B-93A4-50EA1E45D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7178" y="4284950"/>
            <a:ext cx="1926503" cy="1920406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31D420C-0915-E730-A78D-F808C1481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2" y="168705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SIMS CCTV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C5CD6C5-570A-42AA-969C-F45E39E3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10" y="1667386"/>
            <a:ext cx="1905000" cy="1905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0C88762-F919-4C6A-9F2D-5E6CADC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563" y="1667386"/>
            <a:ext cx="1905000" cy="1905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3F0C14D-7918-4258-AE65-D330AB63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271" y="1667386"/>
            <a:ext cx="1905000" cy="1905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E953020-35AF-4539-AE5A-7F0C8369C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02" y="1667386"/>
            <a:ext cx="1905000" cy="1905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B81727A-797D-46F4-A8AF-E08BB54B0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90" y="421020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3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Tak for i dag….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4CA8922-2840-4B17-B985-367F5ED78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142" y="1919238"/>
            <a:ext cx="6972299" cy="3921918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4981576" y="3445259"/>
            <a:ext cx="6534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latin typeface="Myriad Pro" panose="020B0503030403020204" pitchFamily="34" charset="0"/>
              </a:rPr>
              <a:t>Find mere information om NOX systemet her: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762501" y="3845369"/>
            <a:ext cx="697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sz="3600">
                <a:latin typeface="Myriad Pro" panose="020B0503030403020204" pitchFamily="34" charset="0"/>
                <a:hlinkClick r:id="rId4"/>
              </a:rPr>
              <a:t>www.aras.dk</a:t>
            </a:r>
            <a:endParaRPr lang="sv-SE" altLang="da-DK" sz="3600">
              <a:latin typeface="Myriad Pro" panose="020B0503030403020204" pitchFamily="34" charset="0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sz="3600">
                <a:latin typeface="Myriad Pro" panose="020B0503030403020204" pitchFamily="34" charset="0"/>
                <a:hlinkClick r:id="rId5"/>
              </a:rPr>
              <a:t>www.noxsystems.dk</a:t>
            </a:r>
            <a:endParaRPr lang="sv-SE" altLang="da-DK" sz="360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1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66"/>
            <a:ext cx="9144000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NOX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946265" y="5443265"/>
            <a:ext cx="593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Op til </a:t>
            </a:r>
            <a:r>
              <a:rPr lang="da-DK" b="1" dirty="0"/>
              <a:t>127/200</a:t>
            </a:r>
            <a:r>
              <a:rPr lang="da-DK" dirty="0"/>
              <a:t> moduler. 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439947" y="2872596"/>
            <a:ext cx="11119449" cy="862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 flipV="1">
            <a:off x="439947" y="3429000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 flipV="1">
            <a:off x="439947" y="4004813"/>
            <a:ext cx="11119447" cy="2372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42" y="2221088"/>
            <a:ext cx="1733220" cy="241582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3" y="3669399"/>
            <a:ext cx="585384" cy="910272"/>
          </a:xfrm>
          <a:prstGeom prst="rect">
            <a:avLst/>
          </a:prstGeom>
        </p:spPr>
      </p:pic>
      <p:cxnSp>
        <p:nvCxnSpPr>
          <p:cNvPr id="24" name="Lige forbindelse 23"/>
          <p:cNvCxnSpPr/>
          <p:nvPr/>
        </p:nvCxnSpPr>
        <p:spPr>
          <a:xfrm flipV="1">
            <a:off x="2105732" y="1803507"/>
            <a:ext cx="981779" cy="82294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 flipH="1" flipV="1">
            <a:off x="1193889" y="1827193"/>
            <a:ext cx="1016134" cy="80825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75" y="2284956"/>
            <a:ext cx="981514" cy="858294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73" y="1199541"/>
            <a:ext cx="582834" cy="913359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" y="1285696"/>
            <a:ext cx="739213" cy="739213"/>
          </a:xfrm>
          <a:prstGeom prst="rect">
            <a:avLst/>
          </a:prstGeom>
        </p:spPr>
      </p:pic>
      <p:cxnSp>
        <p:nvCxnSpPr>
          <p:cNvPr id="31" name="Lige forbindelse 30"/>
          <p:cNvCxnSpPr/>
          <p:nvPr/>
        </p:nvCxnSpPr>
        <p:spPr>
          <a:xfrm flipV="1">
            <a:off x="7891649" y="1643743"/>
            <a:ext cx="1780566" cy="95365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 flipH="1" flipV="1">
            <a:off x="6414633" y="1557736"/>
            <a:ext cx="1790857" cy="1029605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led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36" y="2331339"/>
            <a:ext cx="671513" cy="96511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05" y="1240477"/>
            <a:ext cx="760493" cy="741481"/>
          </a:xfrm>
          <a:prstGeom prst="rect">
            <a:avLst/>
          </a:prstGeom>
        </p:spPr>
      </p:pic>
      <p:sp>
        <p:nvSpPr>
          <p:cNvPr id="33" name="Tekstfelt 32"/>
          <p:cNvSpPr txBox="1"/>
          <p:nvPr/>
        </p:nvSpPr>
        <p:spPr>
          <a:xfrm>
            <a:off x="3278871" y="1086578"/>
            <a:ext cx="163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Trådløs</a:t>
            </a:r>
          </a:p>
          <a:p>
            <a:r>
              <a:rPr lang="da-DK" sz="1200" dirty="0"/>
              <a:t>PIR-detektor</a:t>
            </a:r>
          </a:p>
        </p:txBody>
      </p:sp>
      <p:sp>
        <p:nvSpPr>
          <p:cNvPr id="34" name="Tekstfelt 33"/>
          <p:cNvSpPr txBox="1"/>
          <p:nvPr/>
        </p:nvSpPr>
        <p:spPr>
          <a:xfrm>
            <a:off x="1315779" y="1076283"/>
            <a:ext cx="163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Trådløs</a:t>
            </a:r>
          </a:p>
          <a:p>
            <a:r>
              <a:rPr lang="da-DK" sz="1200" dirty="0"/>
              <a:t>glasbrudsdetektor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9993211" y="1076641"/>
            <a:ext cx="200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Trådløs</a:t>
            </a:r>
          </a:p>
          <a:p>
            <a:r>
              <a:rPr lang="da-DK" sz="1200" dirty="0"/>
              <a:t>Fugt og temperaturmåler</a:t>
            </a:r>
          </a:p>
        </p:txBody>
      </p:sp>
      <p:pic>
        <p:nvPicPr>
          <p:cNvPr id="36" name="Billed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66" y="1201669"/>
            <a:ext cx="712134" cy="712134"/>
          </a:xfrm>
          <a:prstGeom prst="rect">
            <a:avLst/>
          </a:prstGeom>
        </p:spPr>
      </p:pic>
      <p:sp>
        <p:nvSpPr>
          <p:cNvPr id="37" name="Tekstfelt 36"/>
          <p:cNvSpPr txBox="1"/>
          <p:nvPr/>
        </p:nvSpPr>
        <p:spPr>
          <a:xfrm>
            <a:off x="6770700" y="1098924"/>
            <a:ext cx="187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Trådløs</a:t>
            </a:r>
          </a:p>
          <a:p>
            <a:r>
              <a:rPr lang="da-DK" sz="1200" dirty="0"/>
              <a:t>Optisk distance sensor</a:t>
            </a:r>
          </a:p>
        </p:txBody>
      </p:sp>
      <p:sp>
        <p:nvSpPr>
          <p:cNvPr id="45" name="Tekstfelt 44"/>
          <p:cNvSpPr txBox="1"/>
          <p:nvPr/>
        </p:nvSpPr>
        <p:spPr>
          <a:xfrm>
            <a:off x="10515420" y="5526162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Vandstandsdetektor</a:t>
            </a:r>
          </a:p>
        </p:txBody>
      </p:sp>
      <p:cxnSp>
        <p:nvCxnSpPr>
          <p:cNvPr id="46" name="Lige forbindelse 45"/>
          <p:cNvCxnSpPr/>
          <p:nvPr/>
        </p:nvCxnSpPr>
        <p:spPr>
          <a:xfrm flipH="1" flipV="1">
            <a:off x="10443646" y="4090022"/>
            <a:ext cx="809737" cy="8914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21" y="4706587"/>
            <a:ext cx="787925" cy="76746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8" y="3760348"/>
            <a:ext cx="638355" cy="812838"/>
          </a:xfrm>
          <a:prstGeom prst="rect">
            <a:avLst/>
          </a:prstGeom>
        </p:spPr>
      </p:pic>
      <p:cxnSp>
        <p:nvCxnSpPr>
          <p:cNvPr id="50" name="Lige forbindelse 49"/>
          <p:cNvCxnSpPr/>
          <p:nvPr/>
        </p:nvCxnSpPr>
        <p:spPr>
          <a:xfrm flipV="1">
            <a:off x="2773234" y="4079640"/>
            <a:ext cx="917549" cy="6739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4" y="4429871"/>
            <a:ext cx="727858" cy="703672"/>
          </a:xfrm>
          <a:prstGeom prst="rect">
            <a:avLst/>
          </a:prstGeom>
        </p:spPr>
      </p:pic>
      <p:pic>
        <p:nvPicPr>
          <p:cNvPr id="49" name="Billed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40" y="3728244"/>
            <a:ext cx="659999" cy="851427"/>
          </a:xfrm>
          <a:prstGeom prst="rect">
            <a:avLst/>
          </a:prstGeom>
        </p:spPr>
      </p:pic>
      <p:cxnSp>
        <p:nvCxnSpPr>
          <p:cNvPr id="57" name="Lige forbindelse 56"/>
          <p:cNvCxnSpPr/>
          <p:nvPr/>
        </p:nvCxnSpPr>
        <p:spPr>
          <a:xfrm flipV="1">
            <a:off x="10901747" y="2194545"/>
            <a:ext cx="695167" cy="5694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led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78" y="1924953"/>
            <a:ext cx="577272" cy="577272"/>
          </a:xfrm>
          <a:prstGeom prst="rect">
            <a:avLst/>
          </a:prstGeom>
        </p:spPr>
      </p:pic>
      <p:pic>
        <p:nvPicPr>
          <p:cNvPr id="55" name="Billed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384" y="2376366"/>
            <a:ext cx="659999" cy="851427"/>
          </a:xfrm>
          <a:prstGeom prst="rect">
            <a:avLst/>
          </a:prstGeom>
        </p:spPr>
      </p:pic>
      <p:sp>
        <p:nvSpPr>
          <p:cNvPr id="61" name="Tekstfelt 60"/>
          <p:cNvSpPr txBox="1"/>
          <p:nvPr/>
        </p:nvSpPr>
        <p:spPr>
          <a:xfrm>
            <a:off x="529027" y="4589416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Betjeningspanel</a:t>
            </a:r>
          </a:p>
        </p:txBody>
      </p:sp>
      <p:sp>
        <p:nvSpPr>
          <p:cNvPr id="63" name="Tekstfelt 62"/>
          <p:cNvSpPr txBox="1"/>
          <p:nvPr/>
        </p:nvSpPr>
        <p:spPr>
          <a:xfrm>
            <a:off x="2411002" y="5043146"/>
            <a:ext cx="81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Kortlæser</a:t>
            </a:r>
          </a:p>
        </p:txBody>
      </p:sp>
      <p:sp>
        <p:nvSpPr>
          <p:cNvPr id="64" name="Tekstfelt 63"/>
          <p:cNvSpPr txBox="1"/>
          <p:nvPr/>
        </p:nvSpPr>
        <p:spPr>
          <a:xfrm>
            <a:off x="11172056" y="1671357"/>
            <a:ext cx="81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Kortlæser</a:t>
            </a:r>
          </a:p>
        </p:txBody>
      </p:sp>
      <p:cxnSp>
        <p:nvCxnSpPr>
          <p:cNvPr id="66" name="Lige forbindelse 65"/>
          <p:cNvCxnSpPr/>
          <p:nvPr/>
        </p:nvCxnSpPr>
        <p:spPr>
          <a:xfrm>
            <a:off x="3950155" y="2280235"/>
            <a:ext cx="642867" cy="304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Billede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79" y="1962906"/>
            <a:ext cx="717109" cy="717109"/>
          </a:xfrm>
          <a:prstGeom prst="rect">
            <a:avLst/>
          </a:prstGeom>
        </p:spPr>
      </p:pic>
      <p:pic>
        <p:nvPicPr>
          <p:cNvPr id="59" name="Billede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91" y="2331339"/>
            <a:ext cx="659999" cy="851427"/>
          </a:xfrm>
          <a:prstGeom prst="rect">
            <a:avLst/>
          </a:prstGeom>
        </p:spPr>
      </p:pic>
      <p:sp>
        <p:nvSpPr>
          <p:cNvPr id="68" name="Tekstfelt 67"/>
          <p:cNvSpPr txBox="1"/>
          <p:nvPr/>
        </p:nvSpPr>
        <p:spPr>
          <a:xfrm>
            <a:off x="3581086" y="1747295"/>
            <a:ext cx="81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Kortlæser</a:t>
            </a:r>
          </a:p>
        </p:txBody>
      </p:sp>
    </p:spTree>
    <p:extLst>
      <p:ext uri="{BB962C8B-B14F-4D97-AF65-F5344CB8AC3E}">
        <p14:creationId xmlns:p14="http://schemas.microsoft.com/office/powerpoint/2010/main" val="31498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66"/>
            <a:ext cx="9144000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NOX</a:t>
            </a:r>
          </a:p>
        </p:txBody>
      </p:sp>
      <p:cxnSp>
        <p:nvCxnSpPr>
          <p:cNvPr id="12" name="Lige forbindelse 11"/>
          <p:cNvCxnSpPr/>
          <p:nvPr/>
        </p:nvCxnSpPr>
        <p:spPr>
          <a:xfrm>
            <a:off x="6026418" y="4033045"/>
            <a:ext cx="4316651" cy="1173175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 flipH="1">
            <a:off x="1482398" y="3940512"/>
            <a:ext cx="4807697" cy="1373550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 flipV="1">
            <a:off x="9664533" y="4908197"/>
            <a:ext cx="578961" cy="931291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 flipH="1" flipV="1">
            <a:off x="9979362" y="4959141"/>
            <a:ext cx="946018" cy="940011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13" y="4156108"/>
            <a:ext cx="1514475" cy="151447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7" y="5581767"/>
            <a:ext cx="971367" cy="71485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1" y="4751736"/>
            <a:ext cx="1195145" cy="976426"/>
          </a:xfrm>
          <a:prstGeom prst="rect">
            <a:avLst/>
          </a:prstGeom>
        </p:spPr>
      </p:pic>
      <p:sp>
        <p:nvSpPr>
          <p:cNvPr id="20" name="Tekstfelt 19"/>
          <p:cNvSpPr txBox="1"/>
          <p:nvPr/>
        </p:nvSpPr>
        <p:spPr>
          <a:xfrm>
            <a:off x="974982" y="2022966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Touch-skærm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2946265" y="5443263"/>
            <a:ext cx="593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Desuden kan NOX lave op til 30 IP forbindelser.</a:t>
            </a:r>
          </a:p>
        </p:txBody>
      </p:sp>
      <p:cxnSp>
        <p:nvCxnSpPr>
          <p:cNvPr id="26" name="Lige forbindelse 25"/>
          <p:cNvCxnSpPr/>
          <p:nvPr/>
        </p:nvCxnSpPr>
        <p:spPr>
          <a:xfrm>
            <a:off x="439947" y="2872596"/>
            <a:ext cx="11119449" cy="862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V="1">
            <a:off x="439947" y="3429000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/>
        </p:nvCxnSpPr>
        <p:spPr>
          <a:xfrm flipV="1">
            <a:off x="439947" y="4004813"/>
            <a:ext cx="11119447" cy="2372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felt 30"/>
          <p:cNvSpPr txBox="1"/>
          <p:nvPr/>
        </p:nvSpPr>
        <p:spPr>
          <a:xfrm>
            <a:off x="1131434" y="5662847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IP-kamera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57" y="5035781"/>
            <a:ext cx="1448768" cy="1448768"/>
          </a:xfrm>
          <a:prstGeom prst="rect">
            <a:avLst/>
          </a:prstGeom>
        </p:spPr>
      </p:pic>
      <p:sp>
        <p:nvSpPr>
          <p:cNvPr id="35" name="Tekstfelt 34"/>
          <p:cNvSpPr txBox="1"/>
          <p:nvPr/>
        </p:nvSpPr>
        <p:spPr>
          <a:xfrm>
            <a:off x="9076217" y="6263149"/>
            <a:ext cx="2268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Trådløse langskilte og dørknoppe</a:t>
            </a:r>
          </a:p>
        </p:txBody>
      </p:sp>
      <p:cxnSp>
        <p:nvCxnSpPr>
          <p:cNvPr id="36" name="Lige forbindelse 35"/>
          <p:cNvCxnSpPr/>
          <p:nvPr/>
        </p:nvCxnSpPr>
        <p:spPr>
          <a:xfrm flipV="1">
            <a:off x="5991044" y="1659714"/>
            <a:ext cx="4243824" cy="98039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>
            <a:off x="1440610" y="1659714"/>
            <a:ext cx="4507645" cy="99182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42" y="2221088"/>
            <a:ext cx="1733220" cy="241582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8" y="1172325"/>
            <a:ext cx="965760" cy="965760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95" y="1153596"/>
            <a:ext cx="842413" cy="992653"/>
          </a:xfrm>
          <a:prstGeom prst="rect">
            <a:avLst/>
          </a:prstGeom>
        </p:spPr>
      </p:pic>
      <p:sp>
        <p:nvSpPr>
          <p:cNvPr id="42" name="Tekstfelt 41"/>
          <p:cNvSpPr txBox="1"/>
          <p:nvPr/>
        </p:nvSpPr>
        <p:spPr>
          <a:xfrm>
            <a:off x="10067675" y="2109460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VMS- Server</a:t>
            </a:r>
          </a:p>
        </p:txBody>
      </p:sp>
    </p:spTree>
    <p:extLst>
      <p:ext uri="{BB962C8B-B14F-4D97-AF65-F5344CB8AC3E}">
        <p14:creationId xmlns:p14="http://schemas.microsoft.com/office/powerpoint/2010/main" val="10671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Vigtige punkter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3" y="1609556"/>
            <a:ext cx="11406909" cy="420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EOL på BUS 120</a:t>
            </a:r>
            <a:r>
              <a:rPr lang="da-DK" dirty="0">
                <a:sym typeface="Symbol" pitchFamily="18" charset="2"/>
              </a:rPr>
              <a:t> 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dirty="0">
                <a:sym typeface="Symbol" pitchFamily="18" charset="2"/>
              </a:rPr>
              <a:t>BUS standard er RS-485, skal benytte parsnoet kabel! </a:t>
            </a:r>
            <a:r>
              <a:rPr lang="da-DK">
                <a:sym typeface="Symbol" pitchFamily="18" charset="2"/>
              </a:rPr>
              <a:t>(</a:t>
            </a:r>
            <a:r>
              <a:rPr lang="da-DK" dirty="0">
                <a:sym typeface="Symbol" pitchFamily="18" charset="2"/>
              </a:rPr>
              <a:t>NOX </a:t>
            </a:r>
            <a:r>
              <a:rPr lang="da-DK">
                <a:sym typeface="Symbol" pitchFamily="18" charset="2"/>
              </a:rPr>
              <a:t>bus kabel)</a:t>
            </a:r>
            <a:endParaRPr lang="da-DK" dirty="0">
              <a:sym typeface="Symbol" pitchFamily="18" charset="2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dirty="0">
                <a:latin typeface="Myriad Pro" panose="020B0503030403020204" pitchFamily="34" charset="0"/>
              </a:rPr>
              <a:t>BUS </a:t>
            </a:r>
            <a:r>
              <a:rPr lang="da-DK" altLang="da-DK" dirty="0">
                <a:latin typeface="Myriad Pro" panose="020B0503030403020204" pitchFamily="34" charset="0"/>
              </a:rPr>
              <a:t>Længde</a:t>
            </a:r>
            <a:r>
              <a:rPr lang="sv-SE" altLang="da-DK" dirty="0">
                <a:latin typeface="Myriad Pro" panose="020B0503030403020204" pitchFamily="34" charset="0"/>
              </a:rPr>
              <a:t> max. 1.200 meter, kan forlænges med RPT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dirty="0">
                <a:latin typeface="Myriad Pro" panose="020B0503030403020204" pitchFamily="34" charset="0"/>
              </a:rPr>
              <a:t>Ingen afgreninger uden brug af RPT, BUS skal være ”Perler på snor” forbundet</a:t>
            </a:r>
            <a:endParaRPr lang="da-DK" dirty="0">
              <a:sym typeface="Symbol" pitchFamily="18" charset="2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  <a:sym typeface="Symbol" pitchFamily="18" charset="2"/>
              </a:rPr>
              <a:t>EOL på indgange anbefalet 12k</a:t>
            </a:r>
            <a:r>
              <a:rPr lang="da-DK" dirty="0">
                <a:sym typeface="Symbol" pitchFamily="18" charset="2"/>
              </a:rPr>
              <a:t>, 5k6, 4k7 (Triple balanceret), NOX standard 12k</a:t>
            </a:r>
            <a:endParaRPr lang="da-DK" altLang="da-DK" dirty="0">
              <a:latin typeface="Myriad Pro" panose="020B0503030403020204" pitchFamily="34" charset="0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Programmerbar modstandsværdi skal være mellem </a:t>
            </a:r>
            <a:r>
              <a:rPr lang="sv-SE" altLang="da-DK" dirty="0">
                <a:latin typeface="Myriad Pro" panose="020B0503030403020204" pitchFamily="34" charset="0"/>
              </a:rPr>
              <a:t>3,5k</a:t>
            </a:r>
            <a:r>
              <a:rPr lang="da-DK" dirty="0">
                <a:sym typeface="Symbol" pitchFamily="18" charset="2"/>
              </a:rPr>
              <a:t> </a:t>
            </a:r>
            <a:r>
              <a:rPr lang="da-DK" altLang="da-DK" dirty="0">
                <a:latin typeface="Myriad Pro" panose="020B0503030403020204" pitchFamily="34" charset="0"/>
              </a:rPr>
              <a:t>og</a:t>
            </a:r>
            <a:r>
              <a:rPr lang="sv-SE" altLang="da-DK" dirty="0">
                <a:latin typeface="Myriad Pro" panose="020B0503030403020204" pitchFamily="34" charset="0"/>
              </a:rPr>
              <a:t> 50k</a:t>
            </a:r>
            <a:r>
              <a:rPr lang="da-DK" dirty="0">
                <a:sym typeface="Symbol" pitchFamily="18" charset="2"/>
              </a:rPr>
              <a:t></a:t>
            </a:r>
            <a:r>
              <a:rPr lang="sv-SE" altLang="da-DK" dirty="0">
                <a:latin typeface="Myriad Pro" panose="020B0503030403020204" pitchFamily="34" charset="0"/>
              </a:rPr>
              <a:t> (EN50131 krav)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dirty="0">
                <a:latin typeface="Myriad Pro" panose="020B0503030403020204" pitchFamily="34" charset="0"/>
              </a:rPr>
              <a:t>Høj netværkssikkerhed ved at benytte ”standard” AES kryptering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dirty="0">
                <a:latin typeface="Myriad Pro" panose="020B0503030403020204" pitchFamily="34" charset="0"/>
              </a:rPr>
              <a:t>Standard er antalet af logs: 2.000 Alarm, 2.000 Intern, 6.000 Bruger (kan øges på Corp.)</a:t>
            </a:r>
          </a:p>
          <a:p>
            <a:pPr marL="174625" lvl="2" defTabSz="652463">
              <a:lnSpc>
                <a:spcPct val="150000"/>
              </a:lnSpc>
              <a:buClr>
                <a:srgbClr val="0070C0"/>
              </a:buClr>
              <a:tabLst>
                <a:tab pos="1262063" algn="l"/>
              </a:tabLst>
            </a:pPr>
            <a:endParaRPr lang="sv-SE" altLang="da-DK" dirty="0">
              <a:latin typeface="Myriad Pro" panose="020B0503030403020204" pitchFamily="34" charset="0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503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Vigtige punkter at huske på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Kort om områder, brugere og profiler/grupper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konfigurations program for NOX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1: Konfiguration af områder, enheder og ind/udgange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2: Opret ekstra alarmområde ”rum 4” og flyt indgang, opret slavekoblinger for rum 4 og døre. 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3: Konfiguration af ADK område med CMO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4: Konfiguration af Tidsprofiler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Øvelse 5: Alarmsender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Servicefunktioner på betjeningspanel og systemoplysninger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Afrunding, evaluering og evt. spørgsmål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NOX struktur: Områder (Typer </a:t>
            </a:r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og tilstande)-</a:t>
            </a:r>
          </a:p>
        </p:txBody>
      </p:sp>
      <p:sp>
        <p:nvSpPr>
          <p:cNvPr id="43" name="textruta 25">
            <a:extLst>
              <a:ext uri="{FF2B5EF4-FFF2-40B4-BE49-F238E27FC236}">
                <a16:creationId xmlns:a16="http://schemas.microsoft.com/office/drawing/2014/main" id="{48E421DA-DC6F-4F36-AC34-90F4B6069BA9}"/>
              </a:ext>
            </a:extLst>
          </p:cNvPr>
          <p:cNvSpPr txBox="1"/>
          <p:nvPr/>
        </p:nvSpPr>
        <p:spPr>
          <a:xfrm>
            <a:off x="853289" y="129017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Alarm</a:t>
            </a:r>
          </a:p>
        </p:txBody>
      </p:sp>
      <p:grpSp>
        <p:nvGrpSpPr>
          <p:cNvPr id="56" name="Grupp 5">
            <a:extLst>
              <a:ext uri="{FF2B5EF4-FFF2-40B4-BE49-F238E27FC236}">
                <a16:creationId xmlns:a16="http://schemas.microsoft.com/office/drawing/2014/main" id="{9713F3E5-2ACC-4A0B-A389-3CF5A2825F83}"/>
              </a:ext>
            </a:extLst>
          </p:cNvPr>
          <p:cNvGrpSpPr/>
          <p:nvPr/>
        </p:nvGrpSpPr>
        <p:grpSpPr>
          <a:xfrm>
            <a:off x="197060" y="2129230"/>
            <a:ext cx="2241526" cy="2333962"/>
            <a:chOff x="536432" y="2129230"/>
            <a:chExt cx="2241526" cy="233396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0DA01AEA-8DF2-4C5D-96F8-9E4843FC6302}"/>
                </a:ext>
              </a:extLst>
            </p:cNvPr>
            <p:cNvSpPr/>
            <p:nvPr/>
          </p:nvSpPr>
          <p:spPr>
            <a:xfrm>
              <a:off x="536432" y="2129230"/>
              <a:ext cx="2227388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Frakoblet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43E65065-D774-4899-8CE4-7394F8A01484}"/>
                </a:ext>
              </a:extLst>
            </p:cNvPr>
            <p:cNvSpPr/>
            <p:nvPr/>
          </p:nvSpPr>
          <p:spPr>
            <a:xfrm>
              <a:off x="536432" y="2622721"/>
              <a:ext cx="2227388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Udgangstid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7472B3DA-BB08-40EC-9AB0-A76F09975235}"/>
                </a:ext>
              </a:extLst>
            </p:cNvPr>
            <p:cNvSpPr/>
            <p:nvPr/>
          </p:nvSpPr>
          <p:spPr>
            <a:xfrm>
              <a:off x="550570" y="3116212"/>
              <a:ext cx="2227388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Udgangstid-vent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B6D05E7-A0B1-473D-B7C1-867ED9E4F2B5}"/>
                </a:ext>
              </a:extLst>
            </p:cNvPr>
            <p:cNvSpPr/>
            <p:nvPr/>
          </p:nvSpPr>
          <p:spPr>
            <a:xfrm>
              <a:off x="550570" y="4103192"/>
              <a:ext cx="2227388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Tilkoblet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48291B17-3BC3-47B9-931E-75EA8A65D089}"/>
                </a:ext>
              </a:extLst>
            </p:cNvPr>
            <p:cNvSpPr/>
            <p:nvPr/>
          </p:nvSpPr>
          <p:spPr>
            <a:xfrm>
              <a:off x="550570" y="3609703"/>
              <a:ext cx="2227388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Indgangstid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ruta 26">
            <a:extLst>
              <a:ext uri="{FF2B5EF4-FFF2-40B4-BE49-F238E27FC236}">
                <a16:creationId xmlns:a16="http://schemas.microsoft.com/office/drawing/2014/main" id="{D710BDF1-E44C-4B84-8A01-6B78B5A43626}"/>
              </a:ext>
            </a:extLst>
          </p:cNvPr>
          <p:cNvSpPr txBox="1"/>
          <p:nvPr/>
        </p:nvSpPr>
        <p:spPr>
          <a:xfrm>
            <a:off x="8409267" y="1268860"/>
            <a:ext cx="8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System</a:t>
            </a:r>
          </a:p>
        </p:txBody>
      </p:sp>
      <p:grpSp>
        <p:nvGrpSpPr>
          <p:cNvPr id="63" name="Grupp 13">
            <a:extLst>
              <a:ext uri="{FF2B5EF4-FFF2-40B4-BE49-F238E27FC236}">
                <a16:creationId xmlns:a16="http://schemas.microsoft.com/office/drawing/2014/main" id="{AE70247E-4D7F-48DF-AA63-2B7D6BE3221C}"/>
              </a:ext>
            </a:extLst>
          </p:cNvPr>
          <p:cNvGrpSpPr/>
          <p:nvPr/>
        </p:nvGrpSpPr>
        <p:grpSpPr>
          <a:xfrm>
            <a:off x="7880970" y="2102678"/>
            <a:ext cx="2165084" cy="880043"/>
            <a:chOff x="8220342" y="2102678"/>
            <a:chExt cx="2165084" cy="880043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B4146006-D65F-4204-B7B1-0BD8967F6CD3}"/>
                </a:ext>
              </a:extLst>
            </p:cNvPr>
            <p:cNvSpPr/>
            <p:nvPr/>
          </p:nvSpPr>
          <p:spPr>
            <a:xfrm>
              <a:off x="8225426" y="2102678"/>
              <a:ext cx="21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Tilkoblet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F350301B-188F-44BB-A942-8EC32AC3ECBF}"/>
                </a:ext>
              </a:extLst>
            </p:cNvPr>
            <p:cNvSpPr/>
            <p:nvPr/>
          </p:nvSpPr>
          <p:spPr>
            <a:xfrm>
              <a:off x="8220342" y="2622721"/>
              <a:ext cx="21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Frakoblet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ruta 26">
            <a:extLst>
              <a:ext uri="{FF2B5EF4-FFF2-40B4-BE49-F238E27FC236}">
                <a16:creationId xmlns:a16="http://schemas.microsoft.com/office/drawing/2014/main" id="{83E2234C-CAA0-42FA-8155-F616D66ADA33}"/>
              </a:ext>
            </a:extLst>
          </p:cNvPr>
          <p:cNvSpPr txBox="1"/>
          <p:nvPr/>
        </p:nvSpPr>
        <p:spPr>
          <a:xfrm>
            <a:off x="3501407" y="1290174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On/Off</a:t>
            </a:r>
          </a:p>
        </p:txBody>
      </p:sp>
      <p:sp>
        <p:nvSpPr>
          <p:cNvPr id="67" name="textruta 26">
            <a:extLst>
              <a:ext uri="{FF2B5EF4-FFF2-40B4-BE49-F238E27FC236}">
                <a16:creationId xmlns:a16="http://schemas.microsoft.com/office/drawing/2014/main" id="{42550B92-D026-47AE-97FC-4D87F7F3ECA2}"/>
              </a:ext>
            </a:extLst>
          </p:cNvPr>
          <p:cNvSpPr txBox="1"/>
          <p:nvPr/>
        </p:nvSpPr>
        <p:spPr>
          <a:xfrm>
            <a:off x="6045971" y="129017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Door</a:t>
            </a:r>
          </a:p>
        </p:txBody>
      </p:sp>
      <p:grpSp>
        <p:nvGrpSpPr>
          <p:cNvPr id="69" name="Grupp 12">
            <a:extLst>
              <a:ext uri="{FF2B5EF4-FFF2-40B4-BE49-F238E27FC236}">
                <a16:creationId xmlns:a16="http://schemas.microsoft.com/office/drawing/2014/main" id="{B8419B83-9E1D-4C45-883D-3EEE564FB806}"/>
              </a:ext>
            </a:extLst>
          </p:cNvPr>
          <p:cNvGrpSpPr/>
          <p:nvPr/>
        </p:nvGrpSpPr>
        <p:grpSpPr>
          <a:xfrm>
            <a:off x="5239966" y="2110973"/>
            <a:ext cx="2318329" cy="3353705"/>
            <a:chOff x="5579338" y="2110973"/>
            <a:chExt cx="2318329" cy="3353705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040423CC-DB82-4929-BA78-A1CC41D10AE1}"/>
                </a:ext>
              </a:extLst>
            </p:cNvPr>
            <p:cNvSpPr/>
            <p:nvPr/>
          </p:nvSpPr>
          <p:spPr>
            <a:xfrm>
              <a:off x="5579338" y="2110973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Dør</a:t>
              </a:r>
              <a:r>
                <a:rPr lang="sv-SE" dirty="0">
                  <a:solidFill>
                    <a:schemeClr val="tx1"/>
                  </a:solidFill>
                </a:rPr>
                <a:t> fast </a:t>
              </a:r>
              <a:r>
                <a:rPr lang="sv-SE" dirty="0" err="1">
                  <a:solidFill>
                    <a:schemeClr val="tx1"/>
                  </a:solidFill>
                </a:rPr>
                <a:t>åben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CB117E4F-750E-4A87-B9EF-162E0B72D4C2}"/>
                </a:ext>
              </a:extLst>
            </p:cNvPr>
            <p:cNvSpPr/>
            <p:nvPr/>
          </p:nvSpPr>
          <p:spPr>
            <a:xfrm>
              <a:off x="5579338" y="2609924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Dør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lukket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15BF5C1D-D188-4D7C-8581-A746559FDAB1}"/>
                </a:ext>
              </a:extLst>
            </p:cNvPr>
            <p:cNvSpPr/>
            <p:nvPr/>
          </p:nvSpPr>
          <p:spPr>
            <a:xfrm>
              <a:off x="5579338" y="3108875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Adgang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godkendt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EABEF630-326A-4968-A7F9-D94554FC37E2}"/>
                </a:ext>
              </a:extLst>
            </p:cNvPr>
            <p:cNvSpPr/>
            <p:nvPr/>
          </p:nvSpPr>
          <p:spPr>
            <a:xfrm>
              <a:off x="5579338" y="3607826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Dør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åben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advarsel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A63F8601-C6B8-460F-84E8-F01D0C41CD4B}"/>
                </a:ext>
              </a:extLst>
            </p:cNvPr>
            <p:cNvSpPr/>
            <p:nvPr/>
          </p:nvSpPr>
          <p:spPr>
            <a:xfrm>
              <a:off x="5579338" y="4106777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Tvangsåben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38F3A73-36C4-41D9-AE5F-13E7026B55F2}"/>
                </a:ext>
              </a:extLst>
            </p:cNvPr>
            <p:cNvSpPr/>
            <p:nvPr/>
          </p:nvSpPr>
          <p:spPr>
            <a:xfrm>
              <a:off x="5579338" y="4605728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Dør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åben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FAA8A17D-2148-46E5-85CF-5F125A22E868}"/>
                </a:ext>
              </a:extLst>
            </p:cNvPr>
            <p:cNvSpPr/>
            <p:nvPr/>
          </p:nvSpPr>
          <p:spPr>
            <a:xfrm>
              <a:off x="5579338" y="5104678"/>
              <a:ext cx="2318329" cy="3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Dør</a:t>
              </a:r>
              <a:r>
                <a:rPr lang="sv-SE" dirty="0">
                  <a:solidFill>
                    <a:schemeClr val="tx1"/>
                  </a:solidFill>
                </a:rPr>
                <a:t> </a:t>
              </a:r>
              <a:r>
                <a:rPr lang="sv-SE" dirty="0" err="1">
                  <a:solidFill>
                    <a:schemeClr val="tx1"/>
                  </a:solidFill>
                </a:rPr>
                <a:t>åben</a:t>
              </a:r>
              <a:r>
                <a:rPr lang="sv-SE" dirty="0">
                  <a:solidFill>
                    <a:schemeClr val="tx1"/>
                  </a:solidFill>
                </a:rPr>
                <a:t> alarm</a:t>
              </a:r>
            </a:p>
          </p:txBody>
        </p:sp>
      </p:grpSp>
      <p:grpSp>
        <p:nvGrpSpPr>
          <p:cNvPr id="77" name="Grupp 8">
            <a:extLst>
              <a:ext uri="{FF2B5EF4-FFF2-40B4-BE49-F238E27FC236}">
                <a16:creationId xmlns:a16="http://schemas.microsoft.com/office/drawing/2014/main" id="{572A2BDF-A8BB-4A4E-BF23-C5549765A9D1}"/>
              </a:ext>
            </a:extLst>
          </p:cNvPr>
          <p:cNvGrpSpPr/>
          <p:nvPr/>
        </p:nvGrpSpPr>
        <p:grpSpPr>
          <a:xfrm>
            <a:off x="2752207" y="2129230"/>
            <a:ext cx="2160000" cy="853491"/>
            <a:chOff x="3091579" y="2129230"/>
            <a:chExt cx="2160000" cy="853491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488EA79D-83CD-4146-939B-990AD3EF31E1}"/>
                </a:ext>
              </a:extLst>
            </p:cNvPr>
            <p:cNvSpPr/>
            <p:nvPr/>
          </p:nvSpPr>
          <p:spPr>
            <a:xfrm>
              <a:off x="3091579" y="2129230"/>
              <a:ext cx="21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err="1">
                  <a:solidFill>
                    <a:schemeClr val="tx1"/>
                  </a:solidFill>
                </a:rPr>
                <a:t>Til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9" name="Rektangel 78">
              <a:extLst>
                <a:ext uri="{FF2B5EF4-FFF2-40B4-BE49-F238E27FC236}">
                  <a16:creationId xmlns:a16="http://schemas.microsoft.com/office/drawing/2014/main" id="{96E0D815-BEF5-4DB4-BDE5-F91F4CA52826}"/>
                </a:ext>
              </a:extLst>
            </p:cNvPr>
            <p:cNvSpPr/>
            <p:nvPr/>
          </p:nvSpPr>
          <p:spPr>
            <a:xfrm>
              <a:off x="3091579" y="2622721"/>
              <a:ext cx="21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Fra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5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FB72EA30DB6B438B6CBBBF376429B0" ma:contentTypeVersion="2" ma:contentTypeDescription="Opret et nyt dokument." ma:contentTypeScope="" ma:versionID="a98ace60208fe5abde31974599774a33">
  <xsd:schema xmlns:xsd="http://www.w3.org/2001/XMLSchema" xmlns:xs="http://www.w3.org/2001/XMLSchema" xmlns:p="http://schemas.microsoft.com/office/2006/metadata/properties" xmlns:ns2="650de2f0-9f68-4cba-a76b-67c7b45e6607" targetNamespace="http://schemas.microsoft.com/office/2006/metadata/properties" ma:root="true" ma:fieldsID="e5f87831f04d2e515486998ff40b8e25" ns2:_="">
    <xsd:import namespace="650de2f0-9f68-4cba-a76b-67c7b45e6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de2f0-9f68-4cba-a76b-67c7b45e6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BCB92-2E40-4704-8BEF-359A1C40C1E5}">
  <ds:schemaRefs>
    <ds:schemaRef ds:uri="650de2f0-9f68-4cba-a76b-67c7b45e6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0DF685-D3D3-4A1F-8B4E-249AEF6A1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42F29-C27D-4858-8C6C-EF5182233E74}">
  <ds:schemaRefs>
    <ds:schemaRef ds:uri="650de2f0-9f68-4cba-a76b-67c7b45e66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2003</Words>
  <Application>Microsoft Office PowerPoint</Application>
  <PresentationFormat>Widescreen</PresentationFormat>
  <Paragraphs>565</Paragraphs>
  <Slides>44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52" baseType="lpstr">
      <vt:lpstr>Calibri</vt:lpstr>
      <vt:lpstr>Myriad Pro</vt:lpstr>
      <vt:lpstr>Canaro Book</vt:lpstr>
      <vt:lpstr>Wingdings</vt:lpstr>
      <vt:lpstr>Humanst521 BT</vt:lpstr>
      <vt:lpstr>Calibri Light</vt:lpstr>
      <vt:lpstr>Arial</vt:lpstr>
      <vt:lpstr>Office-tema</vt:lpstr>
      <vt:lpstr>NOX Systems</vt:lpstr>
      <vt:lpstr>Agenda</vt:lpstr>
      <vt:lpstr>NOX versioner</vt:lpstr>
      <vt:lpstr>Systemopbygning</vt:lpstr>
      <vt:lpstr>NOX</vt:lpstr>
      <vt:lpstr>NOX</vt:lpstr>
      <vt:lpstr>Vigtige punkter</vt:lpstr>
      <vt:lpstr>Agenda</vt:lpstr>
      <vt:lpstr>NOX struktur: Områder (Typer og tilstande)-</vt:lpstr>
      <vt:lpstr>NOX struktur: Områder</vt:lpstr>
      <vt:lpstr>NOX struktur: Indgange</vt:lpstr>
      <vt:lpstr>NOX Brugerprofiler</vt:lpstr>
      <vt:lpstr>NOX Brugerprofiler</vt:lpstr>
      <vt:lpstr>NOX Brugerprofiler</vt:lpstr>
      <vt:lpstr>NOX Brugerprofiler</vt:lpstr>
      <vt:lpstr>NOX Brugerprofiler</vt:lpstr>
      <vt:lpstr>Brugere og Brugerprofiler</vt:lpstr>
      <vt:lpstr>Agenda</vt:lpstr>
      <vt:lpstr>Opstart af NOX</vt:lpstr>
      <vt:lpstr>NOX Config</vt:lpstr>
      <vt:lpstr>Agenda</vt:lpstr>
      <vt:lpstr>Øvelse 1</vt:lpstr>
      <vt:lpstr>Øvelse 1</vt:lpstr>
      <vt:lpstr>Øvelse 1</vt:lpstr>
      <vt:lpstr>Øvelse 1</vt:lpstr>
      <vt:lpstr>Øvelse 1</vt:lpstr>
      <vt:lpstr>Agenda</vt:lpstr>
      <vt:lpstr>Øvelse 2</vt:lpstr>
      <vt:lpstr>Agenda</vt:lpstr>
      <vt:lpstr>Øvelse 3</vt:lpstr>
      <vt:lpstr>Øvelse 3</vt:lpstr>
      <vt:lpstr>Øvelse 3</vt:lpstr>
      <vt:lpstr>Agenda</vt:lpstr>
      <vt:lpstr>Øvelse 4</vt:lpstr>
      <vt:lpstr>Øvelse 4</vt:lpstr>
      <vt:lpstr>Agenda</vt:lpstr>
      <vt:lpstr>Øvelse 5</vt:lpstr>
      <vt:lpstr>Agenda</vt:lpstr>
      <vt:lpstr>NOX</vt:lpstr>
      <vt:lpstr>SIMS</vt:lpstr>
      <vt:lpstr> NOX integration</vt:lpstr>
      <vt:lpstr> SIMS integration</vt:lpstr>
      <vt:lpstr> SIMS CCTV</vt:lpstr>
      <vt:lpstr>Tak for i dag….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Jasper Johansen</dc:creator>
  <cp:lastModifiedBy>Klaus Rimmen</cp:lastModifiedBy>
  <cp:revision>50</cp:revision>
  <dcterms:created xsi:type="dcterms:W3CDTF">2014-10-03T07:19:22Z</dcterms:created>
  <dcterms:modified xsi:type="dcterms:W3CDTF">2023-02-02T08:54:18Z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0x01010036FB72EA30DB6B438B6CBBBF376429B0</vt:lpwstr>
  </property>
</Properties>
</file>